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49"/>
  </p:notesMasterIdLst>
  <p:sldIdLst>
    <p:sldId id="256" r:id="rId2"/>
    <p:sldId id="335" r:id="rId3"/>
    <p:sldId id="360" r:id="rId4"/>
    <p:sldId id="338" r:id="rId5"/>
    <p:sldId id="336" r:id="rId6"/>
    <p:sldId id="337" r:id="rId7"/>
    <p:sldId id="329" r:id="rId8"/>
    <p:sldId id="361" r:id="rId9"/>
    <p:sldId id="330" r:id="rId10"/>
    <p:sldId id="331" r:id="rId11"/>
    <p:sldId id="332" r:id="rId12"/>
    <p:sldId id="339" r:id="rId13"/>
    <p:sldId id="340" r:id="rId14"/>
    <p:sldId id="341" r:id="rId15"/>
    <p:sldId id="342" r:id="rId16"/>
    <p:sldId id="343" r:id="rId17"/>
    <p:sldId id="344" r:id="rId18"/>
    <p:sldId id="288" r:id="rId19"/>
    <p:sldId id="262" r:id="rId20"/>
    <p:sldId id="304" r:id="rId21"/>
    <p:sldId id="289" r:id="rId22"/>
    <p:sldId id="290" r:id="rId23"/>
    <p:sldId id="291" r:id="rId24"/>
    <p:sldId id="313" r:id="rId25"/>
    <p:sldId id="297" r:id="rId26"/>
    <p:sldId id="312" r:id="rId27"/>
    <p:sldId id="366" r:id="rId28"/>
    <p:sldId id="362" r:id="rId29"/>
    <p:sldId id="299" r:id="rId30"/>
    <p:sldId id="315" r:id="rId31"/>
    <p:sldId id="300" r:id="rId32"/>
    <p:sldId id="348" r:id="rId33"/>
    <p:sldId id="349" r:id="rId34"/>
    <p:sldId id="367" r:id="rId35"/>
    <p:sldId id="350" r:id="rId36"/>
    <p:sldId id="351" r:id="rId37"/>
    <p:sldId id="352" r:id="rId38"/>
    <p:sldId id="363" r:id="rId39"/>
    <p:sldId id="364" r:id="rId40"/>
    <p:sldId id="365" r:id="rId41"/>
    <p:sldId id="355" r:id="rId42"/>
    <p:sldId id="345" r:id="rId43"/>
    <p:sldId id="353" r:id="rId44"/>
    <p:sldId id="311" r:id="rId45"/>
    <p:sldId id="346" r:id="rId46"/>
    <p:sldId id="347" r:id="rId47"/>
    <p:sldId id="267" r:id="rId4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2A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32DF6F-3254-4146-BC34-0E1333481AAC}">
  <a:tblStyle styleId="{C632DF6F-3254-4146-BC34-0E1333481AAC}"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0"/>
    <p:restoredTop sz="82284"/>
  </p:normalViewPr>
  <p:slideViewPr>
    <p:cSldViewPr snapToGrid="0" snapToObjects="1">
      <p:cViewPr>
        <p:scale>
          <a:sx n="130" d="100"/>
          <a:sy n="130" d="100"/>
        </p:scale>
        <p:origin x="608"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Users\shiqi\Desktop\Project\dataset\column_contribution.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column_contribution!$B$1</c:f>
              <c:strCache>
                <c:ptCount val="1"/>
                <c:pt idx="0">
                  <c:v>contribution</c:v>
                </c:pt>
              </c:strCache>
            </c:strRef>
          </c:tx>
          <c:spPr>
            <a:solidFill>
              <a:schemeClr val="accent1"/>
            </a:solidFill>
            <a:ln>
              <a:noFill/>
            </a:ln>
            <a:effectLst/>
          </c:spPr>
          <c:invertIfNegative val="0"/>
          <c:cat>
            <c:strRef>
              <c:f>column_contribution!$A$2:$A$12</c:f>
              <c:strCache>
                <c:ptCount val="11"/>
                <c:pt idx="0">
                  <c:v>Fico_Average</c:v>
                </c:pt>
                <c:pt idx="1">
                  <c:v>emp_length</c:v>
                </c:pt>
                <c:pt idx="2">
                  <c:v>loan_amont</c:v>
                </c:pt>
                <c:pt idx="3">
                  <c:v>gradeD</c:v>
                </c:pt>
                <c:pt idx="4">
                  <c:v>percent_bc_gt_75</c:v>
                </c:pt>
                <c:pt idx="5">
                  <c:v>annual_inc</c:v>
                </c:pt>
                <c:pt idx="6">
                  <c:v>num_sats</c:v>
                </c:pt>
                <c:pt idx="7">
                  <c:v>gradeC</c:v>
                </c:pt>
                <c:pt idx="8">
                  <c:v>inq_last_6mths</c:v>
                </c:pt>
                <c:pt idx="9">
                  <c:v>int_rate</c:v>
                </c:pt>
                <c:pt idx="10">
                  <c:v>mort_acc</c:v>
                </c:pt>
              </c:strCache>
            </c:strRef>
          </c:cat>
          <c:val>
            <c:numRef>
              <c:f>column_contribution!$B$2:$B$12</c:f>
              <c:numCache>
                <c:formatCode>General</c:formatCode>
                <c:ptCount val="11"/>
                <c:pt idx="0">
                  <c:v>111.58</c:v>
                </c:pt>
                <c:pt idx="1">
                  <c:v>122.48</c:v>
                </c:pt>
                <c:pt idx="2">
                  <c:v>144.69</c:v>
                </c:pt>
                <c:pt idx="3">
                  <c:v>145.33</c:v>
                </c:pt>
                <c:pt idx="4">
                  <c:v>157.1</c:v>
                </c:pt>
                <c:pt idx="5">
                  <c:v>236.14</c:v>
                </c:pt>
                <c:pt idx="6">
                  <c:v>238.53</c:v>
                </c:pt>
                <c:pt idx="7">
                  <c:v>264.67</c:v>
                </c:pt>
                <c:pt idx="8">
                  <c:v>1048.86</c:v>
                </c:pt>
                <c:pt idx="9">
                  <c:v>2045.82</c:v>
                </c:pt>
                <c:pt idx="10">
                  <c:v>2143.07</c:v>
                </c:pt>
              </c:numCache>
            </c:numRef>
          </c:val>
          <c:extLst xmlns:c16r2="http://schemas.microsoft.com/office/drawing/2015/06/chart">
            <c:ext xmlns:c16="http://schemas.microsoft.com/office/drawing/2014/chart" uri="{C3380CC4-5D6E-409C-BE32-E72D297353CC}">
              <c16:uniqueId val="{00000000-3983-4B18-B9F4-D676C3056E5E}"/>
            </c:ext>
          </c:extLst>
        </c:ser>
        <c:dLbls>
          <c:showLegendKey val="0"/>
          <c:showVal val="0"/>
          <c:showCatName val="0"/>
          <c:showSerName val="0"/>
          <c:showPercent val="0"/>
          <c:showBubbleSize val="0"/>
        </c:dLbls>
        <c:gapWidth val="49"/>
        <c:axId val="-1629863424"/>
        <c:axId val="-1672154848"/>
      </c:barChart>
      <c:catAx>
        <c:axId val="-16298634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1672154848"/>
        <c:crosses val="autoZero"/>
        <c:auto val="1"/>
        <c:lblAlgn val="ctr"/>
        <c:lblOffset val="100"/>
        <c:noMultiLvlLbl val="0"/>
      </c:catAx>
      <c:valAx>
        <c:axId val="-16721548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298634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6830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References:</a:t>
            </a:r>
          </a:p>
          <a:p>
            <a:pPr lvl="0">
              <a:spcBef>
                <a:spcPts val="0"/>
              </a:spcBef>
              <a:buNone/>
            </a:pPr>
            <a:r>
              <a:rPr lang="en"/>
              <a:t>https://www.lendingclub.com/site/investing/solid-returns</a:t>
            </a:r>
          </a:p>
        </p:txBody>
      </p:sp>
    </p:spTree>
    <p:extLst>
      <p:ext uri="{BB962C8B-B14F-4D97-AF65-F5344CB8AC3E}">
        <p14:creationId xmlns:p14="http://schemas.microsoft.com/office/powerpoint/2010/main" val="1081480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References:</a:t>
            </a:r>
          </a:p>
          <a:p>
            <a:pPr lvl="0">
              <a:spcBef>
                <a:spcPts val="0"/>
              </a:spcBef>
              <a:buNone/>
            </a:pPr>
            <a:r>
              <a:rPr lang="en"/>
              <a:t>https://www.lendingclub.com/site/investing/solid-returns</a:t>
            </a:r>
          </a:p>
        </p:txBody>
      </p:sp>
    </p:spTree>
    <p:extLst>
      <p:ext uri="{BB962C8B-B14F-4D97-AF65-F5344CB8AC3E}">
        <p14:creationId xmlns:p14="http://schemas.microsoft.com/office/powerpoint/2010/main" val="1046966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References:</a:t>
            </a:r>
          </a:p>
          <a:p>
            <a:pPr lvl="0">
              <a:spcBef>
                <a:spcPts val="0"/>
              </a:spcBef>
              <a:buNone/>
            </a:pPr>
            <a:r>
              <a:rPr lang="en"/>
              <a:t>https://www.lendingclub.com/site/investing/solid-returns</a:t>
            </a:r>
          </a:p>
        </p:txBody>
      </p:sp>
    </p:spTree>
    <p:extLst>
      <p:ext uri="{BB962C8B-B14F-4D97-AF65-F5344CB8AC3E}">
        <p14:creationId xmlns:p14="http://schemas.microsoft.com/office/powerpoint/2010/main" val="1643281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References:</a:t>
            </a:r>
          </a:p>
          <a:p>
            <a:pPr lvl="0">
              <a:spcBef>
                <a:spcPts val="0"/>
              </a:spcBef>
              <a:buNone/>
            </a:pPr>
            <a:r>
              <a:rPr lang="en"/>
              <a:t>https://www.lendingclub.com/site/investing/solid-returns</a:t>
            </a:r>
          </a:p>
        </p:txBody>
      </p:sp>
    </p:spTree>
    <p:extLst>
      <p:ext uri="{BB962C8B-B14F-4D97-AF65-F5344CB8AC3E}">
        <p14:creationId xmlns:p14="http://schemas.microsoft.com/office/powerpoint/2010/main" val="547746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References:</a:t>
            </a:r>
          </a:p>
          <a:p>
            <a:pPr lvl="0">
              <a:spcBef>
                <a:spcPts val="0"/>
              </a:spcBef>
              <a:buNone/>
            </a:pPr>
            <a:r>
              <a:rPr lang="en"/>
              <a:t>https://www.lendingclub.com/site/investing/solid-returns</a:t>
            </a:r>
          </a:p>
        </p:txBody>
      </p:sp>
    </p:spTree>
    <p:extLst>
      <p:ext uri="{BB962C8B-B14F-4D97-AF65-F5344CB8AC3E}">
        <p14:creationId xmlns:p14="http://schemas.microsoft.com/office/powerpoint/2010/main" val="813488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416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kern="1200" dirty="0">
                <a:solidFill>
                  <a:schemeClr val="tx1"/>
                </a:solidFill>
                <a:effectLst/>
                <a:latin typeface="+mn-lt"/>
                <a:ea typeface="+mn-ea"/>
                <a:cs typeface="+mn-cs"/>
              </a:rPr>
              <a:t>The </a:t>
            </a:r>
            <a:r>
              <a:rPr lang="en-US" sz="1100" b="1" i="0" kern="1200" dirty="0">
                <a:solidFill>
                  <a:schemeClr val="tx1"/>
                </a:solidFill>
                <a:effectLst/>
                <a:latin typeface="+mn-lt"/>
                <a:ea typeface="+mn-ea"/>
                <a:cs typeface="+mn-cs"/>
              </a:rPr>
              <a:t>logistic</a:t>
            </a:r>
            <a:r>
              <a:rPr lang="en-US" sz="1100" b="0" i="0" kern="1200" dirty="0">
                <a:solidFill>
                  <a:schemeClr val="tx1"/>
                </a:solidFill>
                <a:effectLst/>
                <a:latin typeface="+mn-lt"/>
                <a:ea typeface="+mn-ea"/>
                <a:cs typeface="+mn-cs"/>
              </a:rPr>
              <a:t> model is used to estimate the probability of a binary response based on</a:t>
            </a:r>
            <a:r>
              <a:rPr lang="en-US" sz="1100" b="0" i="0" kern="1200" baseline="0" dirty="0">
                <a:solidFill>
                  <a:schemeClr val="tx1"/>
                </a:solidFill>
                <a:effectLst/>
                <a:latin typeface="+mn-lt"/>
                <a:ea typeface="+mn-ea"/>
                <a:cs typeface="+mn-cs"/>
              </a:rPr>
              <a:t> the </a:t>
            </a:r>
            <a:r>
              <a:rPr lang="en-US" sz="1100" b="0" i="0" kern="1200" dirty="0">
                <a:solidFill>
                  <a:schemeClr val="tx1"/>
                </a:solidFill>
                <a:effectLst/>
                <a:latin typeface="+mn-lt"/>
                <a:ea typeface="+mn-ea"/>
                <a:cs typeface="+mn-cs"/>
              </a:rPr>
              <a:t>predictors</a:t>
            </a:r>
            <a:r>
              <a:rPr lang="en-US" sz="1100" b="0" i="0" kern="1200" baseline="0" dirty="0">
                <a:solidFill>
                  <a:schemeClr val="tx1"/>
                </a:solidFill>
                <a:effectLst/>
                <a:latin typeface="+mn-lt"/>
                <a:ea typeface="+mn-ea"/>
                <a:cs typeface="+mn-cs"/>
              </a:rPr>
              <a:t>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kern="1200" dirty="0">
                <a:solidFill>
                  <a:schemeClr val="tx1"/>
                </a:solidFill>
                <a:effectLst/>
                <a:latin typeface="+mn-lt"/>
                <a:ea typeface="+mn-ea"/>
                <a:cs typeface="+mn-cs"/>
              </a:rPr>
              <a:t>The </a:t>
            </a:r>
            <a:r>
              <a:rPr lang="en-US" sz="1100" b="1" i="0" kern="1200" dirty="0">
                <a:solidFill>
                  <a:schemeClr val="tx1"/>
                </a:solidFill>
                <a:effectLst/>
                <a:latin typeface="+mn-lt"/>
                <a:ea typeface="+mn-ea"/>
                <a:cs typeface="+mn-cs"/>
              </a:rPr>
              <a:t>logistic</a:t>
            </a:r>
            <a:r>
              <a:rPr lang="en-US" sz="1100" b="0" i="0" kern="1200" dirty="0">
                <a:solidFill>
                  <a:schemeClr val="tx1"/>
                </a:solidFill>
                <a:effectLst/>
                <a:latin typeface="+mn-lt"/>
                <a:ea typeface="+mn-ea"/>
                <a:cs typeface="+mn-cs"/>
              </a:rPr>
              <a:t> model is used to estimate the probability of a binary response based on</a:t>
            </a:r>
            <a:r>
              <a:rPr lang="en-US" sz="1100" b="0" i="0" kern="1200" baseline="0" dirty="0">
                <a:solidFill>
                  <a:schemeClr val="tx1"/>
                </a:solidFill>
                <a:effectLst/>
                <a:latin typeface="+mn-lt"/>
                <a:ea typeface="+mn-ea"/>
                <a:cs typeface="+mn-cs"/>
              </a:rPr>
              <a:t> the </a:t>
            </a:r>
            <a:r>
              <a:rPr lang="en-US" sz="1100" b="0" i="0" kern="1200" dirty="0">
                <a:solidFill>
                  <a:schemeClr val="tx1"/>
                </a:solidFill>
                <a:effectLst/>
                <a:latin typeface="+mn-lt"/>
                <a:ea typeface="+mn-ea"/>
                <a:cs typeface="+mn-cs"/>
              </a:rPr>
              <a:t>predictors</a:t>
            </a:r>
            <a:r>
              <a:rPr lang="en-US" sz="1100" b="0" i="0" kern="1200" baseline="0" dirty="0">
                <a:solidFill>
                  <a:schemeClr val="tx1"/>
                </a:solidFill>
                <a:effectLst/>
                <a:latin typeface="+mn-lt"/>
                <a:ea typeface="+mn-ea"/>
                <a:cs typeface="+mn-cs"/>
              </a:rPr>
              <a:t> </a:t>
            </a:r>
            <a:endParaRPr dirty="0"/>
          </a:p>
        </p:txBody>
      </p:sp>
    </p:spTree>
    <p:extLst>
      <p:ext uri="{BB962C8B-B14F-4D97-AF65-F5344CB8AC3E}">
        <p14:creationId xmlns:p14="http://schemas.microsoft.com/office/powerpoint/2010/main" val="1317993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Helvetica" charset="0"/>
              </a:rPr>
              <a:t> Support Vector Machine attempts to find a hyperplane (A hyperplane in an n-dimensional space is a n-1 dimensional subset of that space that divides the space into two disconnected parts. ) that divides two classes with the largest margin. The support vectors are the points right up against the margin of the decision hyperplane.</a:t>
            </a:r>
            <a:endParaRPr lang="en-US" dirty="0">
              <a:solidFill>
                <a:srgbClr val="000000"/>
              </a:solidFill>
              <a:effectLst/>
              <a:latin typeface="Helvetica" charset="0"/>
            </a:endParaRPr>
          </a:p>
          <a:p>
            <a:pPr lvl="0" rtl="0">
              <a:spcBef>
                <a:spcPts val="0"/>
              </a:spcBef>
              <a:buNone/>
            </a:pPr>
            <a:r>
              <a:rPr lang="en-US" dirty="0" err="1"/>
              <a:t>cllass</a:t>
            </a:r>
            <a:endParaRPr dirty="0"/>
          </a:p>
        </p:txBody>
      </p:sp>
    </p:spTree>
    <p:extLst>
      <p:ext uri="{BB962C8B-B14F-4D97-AF65-F5344CB8AC3E}">
        <p14:creationId xmlns:p14="http://schemas.microsoft.com/office/powerpoint/2010/main" val="569127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3573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 </a:t>
            </a:r>
            <a:r>
              <a:rPr lang="en-US" dirty="0"/>
              <a:t>Generate a bootstrap sample of the original data.</a:t>
            </a:r>
            <a:r>
              <a:rPr lang="en-US" baseline="0" dirty="0"/>
              <a:t> </a:t>
            </a:r>
            <a:r>
              <a:rPr lang="en-US" sz="1100" b="0" i="0" kern="1200" dirty="0">
                <a:solidFill>
                  <a:schemeClr val="tx1"/>
                </a:solidFill>
                <a:effectLst/>
                <a:latin typeface="+mn-lt"/>
                <a:ea typeface="+mn-ea"/>
                <a:cs typeface="+mn-cs"/>
              </a:rPr>
              <a:t>random </a:t>
            </a:r>
            <a:r>
              <a:rPr lang="en-US" sz="1100" b="1" i="0" kern="1200" dirty="0">
                <a:solidFill>
                  <a:schemeClr val="tx1"/>
                </a:solidFill>
                <a:effectLst/>
                <a:latin typeface="+mn-lt"/>
                <a:ea typeface="+mn-ea"/>
                <a:cs typeface="+mn-cs"/>
              </a:rPr>
              <a:t>sampling</a:t>
            </a:r>
            <a:r>
              <a:rPr lang="en-US" sz="1100" b="0" i="0" kern="1200" dirty="0">
                <a:solidFill>
                  <a:schemeClr val="tx1"/>
                </a:solidFill>
                <a:effectLst/>
                <a:latin typeface="+mn-lt"/>
                <a:ea typeface="+mn-ea"/>
                <a:cs typeface="+mn-cs"/>
              </a:rPr>
              <a:t> with replacement</a:t>
            </a:r>
          </a:p>
          <a:p>
            <a:r>
              <a:rPr lang="en-US" dirty="0"/>
              <a:t>Train a tree on this sample. At each node, choose random subset of features, and only consider splitting on those features</a:t>
            </a:r>
          </a:p>
          <a:p>
            <a:r>
              <a:rPr lang="en-US" dirty="0"/>
              <a:t>Given x, take majority for classification and average for regression</a:t>
            </a:r>
          </a:p>
          <a:p>
            <a:r>
              <a:rPr lang="en-US" dirty="0">
                <a:solidFill>
                  <a:srgbClr val="000000"/>
                </a:solidFill>
                <a:latin typeface="Helvetica" charset="0"/>
              </a:rPr>
              <a:t>WHY random forest only select a subset of feature? 1. computational efficiency. 2. Improve accuracy. If we always consider all features, some features will </a:t>
            </a:r>
            <a:endParaRPr lang="en-US" dirty="0"/>
          </a:p>
          <a:p>
            <a:endParaRPr lang="en-US" sz="1100" dirty="0">
              <a:solidFill>
                <a:srgbClr val="3F5378"/>
              </a:solidFill>
              <a:latin typeface="Roboto Condensed"/>
              <a:ea typeface="Roboto Condensed"/>
              <a:cs typeface="Roboto Condensed"/>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2063519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dirty="0">
                <a:solidFill>
                  <a:srgbClr val="000000"/>
                </a:solidFill>
                <a:latin typeface="Helvetica" charset="0"/>
              </a:rPr>
              <a:t>Learn a simple predictor. And then try to correct its errors iteratively by learning to predict the residual. </a:t>
            </a:r>
            <a:endParaRPr lang="en-US" dirty="0">
              <a:solidFill>
                <a:srgbClr val="000000"/>
              </a:solidFill>
              <a:effectLst/>
              <a:latin typeface="Helvetica" charset="0"/>
            </a:endParaRPr>
          </a:p>
          <a:p>
            <a:pPr lvl="0" rtl="0">
              <a:spcBef>
                <a:spcPts val="0"/>
              </a:spcBef>
              <a:buNone/>
            </a:pPr>
            <a:endParaRPr dirty="0"/>
          </a:p>
        </p:txBody>
      </p:sp>
    </p:spTree>
    <p:extLst>
      <p:ext uri="{BB962C8B-B14F-4D97-AF65-F5344CB8AC3E}">
        <p14:creationId xmlns:p14="http://schemas.microsoft.com/office/powerpoint/2010/main" val="880020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The number of inquiries in past 6 months (excluding auto and mortgage inquiries)</a:t>
            </a:r>
            <a:endParaRPr lang="en-US" dirty="0"/>
          </a:p>
        </p:txBody>
      </p:sp>
    </p:spTree>
    <p:extLst>
      <p:ext uri="{BB962C8B-B14F-4D97-AF65-F5344CB8AC3E}">
        <p14:creationId xmlns:p14="http://schemas.microsoft.com/office/powerpoint/2010/main" val="1896615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3972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References:</a:t>
            </a:r>
          </a:p>
          <a:p>
            <a:pPr lvl="0">
              <a:spcBef>
                <a:spcPts val="0"/>
              </a:spcBef>
              <a:buNone/>
            </a:pPr>
            <a:r>
              <a:rPr lang="en"/>
              <a:t>https://www.lendingclub.com/site/investing/solid-returns</a:t>
            </a:r>
          </a:p>
        </p:txBody>
      </p:sp>
    </p:spTree>
    <p:extLst>
      <p:ext uri="{BB962C8B-B14F-4D97-AF65-F5344CB8AC3E}">
        <p14:creationId xmlns:p14="http://schemas.microsoft.com/office/powerpoint/2010/main" val="3014584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References:</a:t>
            </a:r>
          </a:p>
          <a:p>
            <a:pPr lvl="0">
              <a:spcBef>
                <a:spcPts val="0"/>
              </a:spcBef>
              <a:buNone/>
            </a:pPr>
            <a:r>
              <a:rPr lang="en"/>
              <a:t>https://www.lendingclub.com/site/investing/solid-returns</a:t>
            </a:r>
          </a:p>
        </p:txBody>
      </p:sp>
    </p:spTree>
    <p:extLst>
      <p:ext uri="{BB962C8B-B14F-4D97-AF65-F5344CB8AC3E}">
        <p14:creationId xmlns:p14="http://schemas.microsoft.com/office/powerpoint/2010/main" val="4162591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References:</a:t>
            </a:r>
          </a:p>
          <a:p>
            <a:pPr lvl="0">
              <a:spcBef>
                <a:spcPts val="0"/>
              </a:spcBef>
              <a:buNone/>
            </a:pPr>
            <a:r>
              <a:rPr lang="en"/>
              <a:t>https://www.lendingclub.com/site/investing/solid-returns</a:t>
            </a:r>
          </a:p>
        </p:txBody>
      </p:sp>
    </p:spTree>
    <p:extLst>
      <p:ext uri="{BB962C8B-B14F-4D97-AF65-F5344CB8AC3E}">
        <p14:creationId xmlns:p14="http://schemas.microsoft.com/office/powerpoint/2010/main" val="256218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References:</a:t>
            </a:r>
          </a:p>
          <a:p>
            <a:pPr lvl="0">
              <a:spcBef>
                <a:spcPts val="0"/>
              </a:spcBef>
              <a:buNone/>
            </a:pPr>
            <a:r>
              <a:rPr lang="en"/>
              <a:t>https://www.lendingclub.com/site/investing/solid-returns</a:t>
            </a:r>
          </a:p>
        </p:txBody>
      </p:sp>
    </p:spTree>
    <p:extLst>
      <p:ext uri="{BB962C8B-B14F-4D97-AF65-F5344CB8AC3E}">
        <p14:creationId xmlns:p14="http://schemas.microsoft.com/office/powerpoint/2010/main" val="2006570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References:</a:t>
            </a:r>
          </a:p>
          <a:p>
            <a:pPr lvl="0">
              <a:spcBef>
                <a:spcPts val="0"/>
              </a:spcBef>
              <a:buNone/>
            </a:pPr>
            <a:r>
              <a:rPr lang="en"/>
              <a:t>https://www.lendingclub.com/site/investing/solid-returns</a:t>
            </a:r>
          </a:p>
        </p:txBody>
      </p:sp>
    </p:spTree>
    <p:extLst>
      <p:ext uri="{BB962C8B-B14F-4D97-AF65-F5344CB8AC3E}">
        <p14:creationId xmlns:p14="http://schemas.microsoft.com/office/powerpoint/2010/main" val="439391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References:</a:t>
            </a:r>
          </a:p>
          <a:p>
            <a:pPr lvl="0">
              <a:spcBef>
                <a:spcPts val="0"/>
              </a:spcBef>
              <a:buNone/>
            </a:pPr>
            <a:r>
              <a:rPr lang="en"/>
              <a:t>https://www.lendingclub.com/site/investing/solid-returns</a:t>
            </a:r>
          </a:p>
        </p:txBody>
      </p:sp>
    </p:spTree>
    <p:extLst>
      <p:ext uri="{BB962C8B-B14F-4D97-AF65-F5344CB8AC3E}">
        <p14:creationId xmlns:p14="http://schemas.microsoft.com/office/powerpoint/2010/main" val="1017734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References:</a:t>
            </a:r>
          </a:p>
          <a:p>
            <a:pPr lvl="0">
              <a:spcBef>
                <a:spcPts val="0"/>
              </a:spcBef>
              <a:buNone/>
            </a:pPr>
            <a:r>
              <a:rPr lang="en"/>
              <a:t>https://www.lendingclub.com/site/investing/solid-returns</a:t>
            </a:r>
          </a:p>
        </p:txBody>
      </p:sp>
    </p:spTree>
    <p:extLst>
      <p:ext uri="{BB962C8B-B14F-4D97-AF65-F5344CB8AC3E}">
        <p14:creationId xmlns:p14="http://schemas.microsoft.com/office/powerpoint/2010/main" val="10510609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88568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07947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580277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References:</a:t>
            </a:r>
          </a:p>
          <a:p>
            <a:pPr lvl="0">
              <a:spcBef>
                <a:spcPts val="0"/>
              </a:spcBef>
              <a:buNone/>
            </a:pPr>
            <a:r>
              <a:rPr lang="en"/>
              <a:t>https://www.lendingclub.com/site/investing/solid-returns</a:t>
            </a:r>
          </a:p>
        </p:txBody>
      </p:sp>
    </p:spTree>
    <p:extLst>
      <p:ext uri="{BB962C8B-B14F-4D97-AF65-F5344CB8AC3E}">
        <p14:creationId xmlns:p14="http://schemas.microsoft.com/office/powerpoint/2010/main" val="34109903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References:</a:t>
            </a:r>
          </a:p>
          <a:p>
            <a:pPr lvl="0">
              <a:spcBef>
                <a:spcPts val="0"/>
              </a:spcBef>
              <a:buNone/>
            </a:pPr>
            <a:r>
              <a:rPr lang="en"/>
              <a:t>https://www.lendingclub.com/site/investing/solid-returns</a:t>
            </a:r>
          </a:p>
        </p:txBody>
      </p:sp>
    </p:spTree>
    <p:extLst>
      <p:ext uri="{BB962C8B-B14F-4D97-AF65-F5344CB8AC3E}">
        <p14:creationId xmlns:p14="http://schemas.microsoft.com/office/powerpoint/2010/main" val="25550506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Shape 5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9" name="Shape 5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72797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306334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Helvetica" charset="0"/>
              </a:rPr>
              <a:t> Support Vector Machine attempts to find a hyperplane (A hyperplane in an n-dimensional space is a n-1 dimensional subset of that space that divides the space into two disconnected parts. ) that divides two classes with the largest margin. The support vectors are the points right up against the margin of the decision hyperplane.</a:t>
            </a:r>
            <a:endParaRPr lang="en-US" dirty="0">
              <a:solidFill>
                <a:srgbClr val="000000"/>
              </a:solidFill>
              <a:effectLst/>
              <a:latin typeface="Helvetica" charset="0"/>
            </a:endParaRPr>
          </a:p>
          <a:p>
            <a:pPr lvl="0" rtl="0">
              <a:spcBef>
                <a:spcPts val="0"/>
              </a:spcBef>
              <a:buNone/>
            </a:pPr>
            <a:endParaRPr dirty="0"/>
          </a:p>
        </p:txBody>
      </p:sp>
    </p:spTree>
    <p:extLst>
      <p:ext uri="{BB962C8B-B14F-4D97-AF65-F5344CB8AC3E}">
        <p14:creationId xmlns:p14="http://schemas.microsoft.com/office/powerpoint/2010/main" val="8688889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dirty="0"/>
              <a:t>Regularization</a:t>
            </a:r>
            <a:r>
              <a:rPr lang="en-US" baseline="0" dirty="0"/>
              <a:t> is a way for reducing overfitting in a flexible and tunable manner. </a:t>
            </a:r>
            <a:r>
              <a:rPr lang="en-US" sz="1100" kern="1200" dirty="0">
                <a:solidFill>
                  <a:schemeClr val="tx1"/>
                </a:solidFill>
                <a:effectLst/>
                <a:latin typeface="+mn-lt"/>
                <a:ea typeface="+mn-ea"/>
                <a:cs typeface="+mn-cs"/>
              </a:rPr>
              <a:t>Overfitting occurs when they are usually many features in the model, and the model fits training data so well that it could not fit other dataset. Therefore, one method to solve the problem is by reducing the number of features. But it is hard to pick since it might miss out some actually important features. So we use the second method by introducing Regularization. It will keep all the features, but reduce the magnitude of parameters. Because Having small values for parameter will be less prone to overfitting. The mechanism behind regularization is to add a penalty function to our cost function. </a:t>
            </a:r>
          </a:p>
        </p:txBody>
      </p:sp>
    </p:spTree>
    <p:extLst>
      <p:ext uri="{BB962C8B-B14F-4D97-AF65-F5344CB8AC3E}">
        <p14:creationId xmlns:p14="http://schemas.microsoft.com/office/powerpoint/2010/main" val="15079433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References:</a:t>
            </a:r>
          </a:p>
          <a:p>
            <a:pPr lvl="0">
              <a:spcBef>
                <a:spcPts val="0"/>
              </a:spcBef>
              <a:buNone/>
            </a:pPr>
            <a:r>
              <a:rPr lang="en"/>
              <a:t>https://www.lendingclub.com/site/investing/solid-returns</a:t>
            </a:r>
          </a:p>
        </p:txBody>
      </p:sp>
    </p:spTree>
    <p:extLst>
      <p:ext uri="{BB962C8B-B14F-4D97-AF65-F5344CB8AC3E}">
        <p14:creationId xmlns:p14="http://schemas.microsoft.com/office/powerpoint/2010/main" val="1709603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09775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References:</a:t>
            </a:r>
          </a:p>
          <a:p>
            <a:pPr lvl="0">
              <a:spcBef>
                <a:spcPts val="0"/>
              </a:spcBef>
              <a:buNone/>
            </a:pPr>
            <a:r>
              <a:rPr lang="en"/>
              <a:t>https://www.lendingclub.com/site/investing/solid-returns</a:t>
            </a:r>
          </a:p>
        </p:txBody>
      </p:sp>
    </p:spTree>
    <p:extLst>
      <p:ext uri="{BB962C8B-B14F-4D97-AF65-F5344CB8AC3E}">
        <p14:creationId xmlns:p14="http://schemas.microsoft.com/office/powerpoint/2010/main" val="20862435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81546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References:</a:t>
            </a:r>
          </a:p>
          <a:p>
            <a:pPr lvl="0">
              <a:spcBef>
                <a:spcPts val="0"/>
              </a:spcBef>
              <a:buNone/>
            </a:pPr>
            <a:r>
              <a:rPr lang="en"/>
              <a:t>https://www.lendingclub.com/site/investing/solid-returns</a:t>
            </a:r>
          </a:p>
        </p:txBody>
      </p:sp>
    </p:spTree>
    <p:extLst>
      <p:ext uri="{BB962C8B-B14F-4D97-AF65-F5344CB8AC3E}">
        <p14:creationId xmlns:p14="http://schemas.microsoft.com/office/powerpoint/2010/main" val="2069907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7513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4" name="Shape 3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Use box plot instead for loan grade + interest rate</a:t>
            </a:r>
          </a:p>
          <a:p>
            <a:pPr lvl="0">
              <a:spcBef>
                <a:spcPts val="0"/>
              </a:spcBef>
              <a:buNone/>
            </a:pPr>
            <a:r>
              <a:rPr lang="en"/>
              <a:t>Y-axis, frequency</a:t>
            </a:r>
          </a:p>
        </p:txBody>
      </p:sp>
    </p:spTree>
    <p:extLst>
      <p:ext uri="{BB962C8B-B14F-4D97-AF65-F5344CB8AC3E}">
        <p14:creationId xmlns:p14="http://schemas.microsoft.com/office/powerpoint/2010/main" val="1007834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3" name="Shape 3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69014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a:off x="7544482" y="657775"/>
            <a:ext cx="1299300" cy="432900"/>
          </a:xfrm>
          <a:prstGeom prst="triangle">
            <a:avLst>
              <a:gd name="adj" fmla="val 32425"/>
            </a:avLst>
          </a:prstGeom>
          <a:solidFill>
            <a:srgbClr val="26324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nvGrpSpPr>
          <p:cNvPr id="11" name="Shape 11"/>
          <p:cNvGrpSpPr/>
          <p:nvPr/>
        </p:nvGrpSpPr>
        <p:grpSpPr>
          <a:xfrm>
            <a:off x="0" y="-7088"/>
            <a:ext cx="8661398" cy="5150588"/>
            <a:chOff x="0" y="-7088"/>
            <a:chExt cx="8661398" cy="5150588"/>
          </a:xfrm>
        </p:grpSpPr>
        <p:sp>
          <p:nvSpPr>
            <p:cNvPr id="12" name="Shape 12"/>
            <p:cNvSpPr/>
            <p:nvPr/>
          </p:nvSpPr>
          <p:spPr>
            <a:xfrm>
              <a:off x="0" y="0"/>
              <a:ext cx="3525000" cy="5143500"/>
            </a:xfrm>
            <a:prstGeom prst="rect">
              <a:avLst/>
            </a:prstGeom>
            <a:solidFill>
              <a:srgbClr val="C7D3E6"/>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rot="10800000" flipH="1">
              <a:off x="3517898" y="-7088"/>
              <a:ext cx="5143500" cy="5143500"/>
            </a:xfrm>
            <a:prstGeom prst="rtTriangle">
              <a:avLst/>
            </a:prstGeom>
            <a:solidFill>
              <a:srgbClr val="C7D3E6"/>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grpSp>
        <p:nvGrpSpPr>
          <p:cNvPr id="14" name="Shape 14"/>
          <p:cNvGrpSpPr/>
          <p:nvPr/>
        </p:nvGrpSpPr>
        <p:grpSpPr>
          <a:xfrm rot="10800000" flipH="1">
            <a:off x="0" y="1090762"/>
            <a:ext cx="8847501" cy="2961974"/>
            <a:chOff x="-8178042" y="-4493254"/>
            <a:chExt cx="19483597" cy="6522736"/>
          </a:xfrm>
        </p:grpSpPr>
        <p:sp>
          <p:nvSpPr>
            <p:cNvPr id="15" name="Shape 15"/>
            <p:cNvSpPr/>
            <p:nvPr/>
          </p:nvSpPr>
          <p:spPr>
            <a:xfrm>
              <a:off x="-8178042" y="-4493118"/>
              <a:ext cx="12968400" cy="6522600"/>
            </a:xfrm>
            <a:prstGeom prst="rect">
              <a:avLst/>
            </a:prstGeom>
            <a:solidFill>
              <a:srgbClr val="3F537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16" name="Shape 16"/>
            <p:cNvSpPr/>
            <p:nvPr/>
          </p:nvSpPr>
          <p:spPr>
            <a:xfrm>
              <a:off x="4782955" y="-4493254"/>
              <a:ext cx="6522599" cy="6522600"/>
            </a:xfrm>
            <a:prstGeom prst="rtTriangle">
              <a:avLst/>
            </a:prstGeom>
            <a:solidFill>
              <a:srgbClr val="3F537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grpSp>
        <p:nvGrpSpPr>
          <p:cNvPr id="17" name="Shape 17"/>
          <p:cNvGrpSpPr/>
          <p:nvPr/>
        </p:nvGrpSpPr>
        <p:grpSpPr>
          <a:xfrm>
            <a:off x="3677235" y="4278348"/>
            <a:ext cx="5480828" cy="432996"/>
            <a:chOff x="5582264" y="4646737"/>
            <a:chExt cx="5480828" cy="432996"/>
          </a:xfrm>
        </p:grpSpPr>
        <p:sp>
          <p:nvSpPr>
            <p:cNvPr id="18" name="Shape 18"/>
            <p:cNvSpPr/>
            <p:nvPr/>
          </p:nvSpPr>
          <p:spPr>
            <a:xfrm rot="10800000">
              <a:off x="5582264" y="4948333"/>
              <a:ext cx="394200" cy="131400"/>
            </a:xfrm>
            <a:prstGeom prst="triangle">
              <a:avLst>
                <a:gd name="adj" fmla="val 32425"/>
              </a:avLst>
            </a:prstGeom>
            <a:solidFill>
              <a:srgbClr val="D26F00"/>
            </a:solidFill>
            <a:ln>
              <a:noFill/>
            </a:ln>
          </p:spPr>
          <p:txBody>
            <a:bodyPr lIns="91425" tIns="91425" rIns="91425" bIns="91425" anchor="ctr" anchorCtr="0">
              <a:noAutofit/>
            </a:bodyPr>
            <a:lstStyle/>
            <a:p>
              <a:pPr lvl="0">
                <a:spcBef>
                  <a:spcPts val="0"/>
                </a:spcBef>
                <a:buNone/>
              </a:pPr>
              <a:endParaRPr/>
            </a:p>
          </p:txBody>
        </p:sp>
        <p:grpSp>
          <p:nvGrpSpPr>
            <p:cNvPr id="19" name="Shape 19"/>
            <p:cNvGrpSpPr/>
            <p:nvPr/>
          </p:nvGrpSpPr>
          <p:grpSpPr>
            <a:xfrm flipH="1">
              <a:off x="5585231" y="4646737"/>
              <a:ext cx="5477861" cy="304551"/>
              <a:chOff x="-24158748" y="330075"/>
              <a:chExt cx="30568422" cy="1699505"/>
            </a:xfrm>
          </p:grpSpPr>
          <p:sp>
            <p:nvSpPr>
              <p:cNvPr id="20" name="Shape 20"/>
              <p:cNvSpPr/>
              <p:nvPr/>
            </p:nvSpPr>
            <p:spPr>
              <a:xfrm>
                <a:off x="-24158748" y="330080"/>
                <a:ext cx="28908000" cy="1699500"/>
              </a:xfrm>
              <a:prstGeom prst="rect">
                <a:avLst/>
              </a:prstGeom>
              <a:solidFill>
                <a:srgbClr val="FF9800"/>
              </a:solidFill>
              <a:ln>
                <a:noFill/>
              </a:ln>
            </p:spPr>
            <p:txBody>
              <a:bodyPr lIns="91425" tIns="91425" rIns="91425" bIns="91425" anchor="ctr" anchorCtr="0">
                <a:noAutofit/>
              </a:bodyPr>
              <a:lstStyle/>
              <a:p>
                <a:pPr lvl="0" rtl="0">
                  <a:spcBef>
                    <a:spcPts val="0"/>
                  </a:spcBef>
                  <a:buNone/>
                </a:pPr>
                <a:endParaRPr/>
              </a:p>
            </p:txBody>
          </p:sp>
          <p:sp>
            <p:nvSpPr>
              <p:cNvPr id="21" name="Shape 21"/>
              <p:cNvSpPr/>
              <p:nvPr/>
            </p:nvSpPr>
            <p:spPr>
              <a:xfrm>
                <a:off x="4710174" y="330075"/>
                <a:ext cx="1699500" cy="1699500"/>
              </a:xfrm>
              <a:prstGeom prst="rtTriangle">
                <a:avLst/>
              </a:prstGeom>
              <a:solidFill>
                <a:srgbClr val="FF9800"/>
              </a:solidFill>
              <a:ln>
                <a:noFill/>
              </a:ln>
            </p:spPr>
            <p:txBody>
              <a:bodyPr lIns="91425" tIns="91425" rIns="91425" bIns="91425" anchor="ctr" anchorCtr="0">
                <a:noAutofit/>
              </a:bodyPr>
              <a:lstStyle/>
              <a:p>
                <a:pPr lvl="0">
                  <a:spcBef>
                    <a:spcPts val="0"/>
                  </a:spcBef>
                  <a:buNone/>
                </a:pPr>
                <a:endParaRPr/>
              </a:p>
            </p:txBody>
          </p:sp>
        </p:grpSp>
      </p:grpSp>
      <p:sp>
        <p:nvSpPr>
          <p:cNvPr id="22" name="Shape 22"/>
          <p:cNvSpPr txBox="1">
            <a:spLocks noGrp="1"/>
          </p:cNvSpPr>
          <p:nvPr>
            <p:ph type="ctrTitle"/>
          </p:nvPr>
        </p:nvSpPr>
        <p:spPr>
          <a:xfrm>
            <a:off x="685800" y="1090750"/>
            <a:ext cx="5367900" cy="2961900"/>
          </a:xfrm>
          <a:prstGeom prst="rect">
            <a:avLst/>
          </a:prstGeom>
        </p:spPr>
        <p:txBody>
          <a:bodyPr lIns="91425" tIns="91425" rIns="91425" bIns="91425" anchor="ctr" anchorCtr="0"/>
          <a:lstStyle>
            <a:lvl1pPr lvl="0">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23"/>
        <p:cNvGrpSpPr/>
        <p:nvPr/>
      </p:nvGrpSpPr>
      <p:grpSpPr>
        <a:xfrm>
          <a:off x="0" y="0"/>
          <a:ext cx="0" cy="0"/>
          <a:chOff x="0" y="0"/>
          <a:chExt cx="0" cy="0"/>
        </a:xfrm>
      </p:grpSpPr>
      <p:sp>
        <p:nvSpPr>
          <p:cNvPr id="24" name="Shape 24"/>
          <p:cNvSpPr/>
          <p:nvPr/>
        </p:nvSpPr>
        <p:spPr>
          <a:xfrm>
            <a:off x="5697213" y="2635518"/>
            <a:ext cx="889200" cy="296400"/>
          </a:xfrm>
          <a:prstGeom prst="triangle">
            <a:avLst>
              <a:gd name="adj" fmla="val 32425"/>
            </a:avLst>
          </a:prstGeom>
          <a:solidFill>
            <a:srgbClr val="26324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nvGrpSpPr>
          <p:cNvPr id="25" name="Shape 25"/>
          <p:cNvGrpSpPr/>
          <p:nvPr/>
        </p:nvGrpSpPr>
        <p:grpSpPr>
          <a:xfrm>
            <a:off x="0" y="-7088"/>
            <a:ext cx="8661398" cy="5150588"/>
            <a:chOff x="0" y="-7088"/>
            <a:chExt cx="8661398" cy="5150588"/>
          </a:xfrm>
        </p:grpSpPr>
        <p:sp>
          <p:nvSpPr>
            <p:cNvPr id="26" name="Shape 26"/>
            <p:cNvSpPr/>
            <p:nvPr/>
          </p:nvSpPr>
          <p:spPr>
            <a:xfrm>
              <a:off x="0" y="0"/>
              <a:ext cx="3525000" cy="5143500"/>
            </a:xfrm>
            <a:prstGeom prst="rect">
              <a:avLst/>
            </a:prstGeom>
            <a:solidFill>
              <a:srgbClr val="C7D3E6"/>
            </a:solidFill>
            <a:ln>
              <a:noFill/>
            </a:ln>
          </p:spPr>
          <p:txBody>
            <a:bodyPr lIns="91425" tIns="91425" rIns="91425" bIns="91425" anchor="ctr" anchorCtr="0">
              <a:noAutofit/>
            </a:bodyPr>
            <a:lstStyle/>
            <a:p>
              <a:pPr lvl="0">
                <a:spcBef>
                  <a:spcPts val="0"/>
                </a:spcBef>
                <a:buNone/>
              </a:pPr>
              <a:endParaRPr/>
            </a:p>
          </p:txBody>
        </p:sp>
        <p:sp>
          <p:nvSpPr>
            <p:cNvPr id="27" name="Shape 27"/>
            <p:cNvSpPr/>
            <p:nvPr/>
          </p:nvSpPr>
          <p:spPr>
            <a:xfrm rot="10800000" flipH="1">
              <a:off x="3517898" y="-7088"/>
              <a:ext cx="5143500" cy="5143500"/>
            </a:xfrm>
            <a:prstGeom prst="rtTriangle">
              <a:avLst/>
            </a:prstGeom>
            <a:solidFill>
              <a:srgbClr val="C7D3E6"/>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grpSp>
        <p:nvGrpSpPr>
          <p:cNvPr id="28" name="Shape 28"/>
          <p:cNvGrpSpPr/>
          <p:nvPr/>
        </p:nvGrpSpPr>
        <p:grpSpPr>
          <a:xfrm rot="10800000" flipH="1">
            <a:off x="-1" y="2924825"/>
            <a:ext cx="6589086" cy="2027267"/>
            <a:chOff x="-9894851" y="-4493254"/>
            <a:chExt cx="21200407" cy="6522739"/>
          </a:xfrm>
        </p:grpSpPr>
        <p:sp>
          <p:nvSpPr>
            <p:cNvPr id="29" name="Shape 29"/>
            <p:cNvSpPr/>
            <p:nvPr/>
          </p:nvSpPr>
          <p:spPr>
            <a:xfrm>
              <a:off x="-9894851" y="-4493114"/>
              <a:ext cx="14685300" cy="6522600"/>
            </a:xfrm>
            <a:prstGeom prst="rect">
              <a:avLst/>
            </a:prstGeom>
            <a:solidFill>
              <a:srgbClr val="3F537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30" name="Shape 30"/>
            <p:cNvSpPr/>
            <p:nvPr/>
          </p:nvSpPr>
          <p:spPr>
            <a:xfrm>
              <a:off x="4782955" y="-4493254"/>
              <a:ext cx="6522599" cy="6522600"/>
            </a:xfrm>
            <a:prstGeom prst="rtTriangle">
              <a:avLst/>
            </a:prstGeom>
            <a:solidFill>
              <a:srgbClr val="3F537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grpSp>
        <p:nvGrpSpPr>
          <p:cNvPr id="31" name="Shape 31"/>
          <p:cNvGrpSpPr/>
          <p:nvPr/>
        </p:nvGrpSpPr>
        <p:grpSpPr>
          <a:xfrm>
            <a:off x="6946841" y="4472722"/>
            <a:ext cx="2202829" cy="670794"/>
            <a:chOff x="5575241" y="4472722"/>
            <a:chExt cx="2202829" cy="670794"/>
          </a:xfrm>
        </p:grpSpPr>
        <p:sp>
          <p:nvSpPr>
            <p:cNvPr id="32" name="Shape 32"/>
            <p:cNvSpPr/>
            <p:nvPr/>
          </p:nvSpPr>
          <p:spPr>
            <a:xfrm rot="10800000">
              <a:off x="5575241" y="4948333"/>
              <a:ext cx="394200" cy="131400"/>
            </a:xfrm>
            <a:prstGeom prst="triangle">
              <a:avLst>
                <a:gd name="adj" fmla="val 32425"/>
              </a:avLst>
            </a:prstGeom>
            <a:solidFill>
              <a:srgbClr val="D26F00"/>
            </a:solidFill>
            <a:ln>
              <a:noFill/>
            </a:ln>
          </p:spPr>
          <p:txBody>
            <a:bodyPr lIns="91425" tIns="91425" rIns="91425" bIns="91425" anchor="ctr" anchorCtr="0">
              <a:noAutofit/>
            </a:bodyPr>
            <a:lstStyle/>
            <a:p>
              <a:pPr lvl="0">
                <a:spcBef>
                  <a:spcPts val="0"/>
                </a:spcBef>
                <a:buNone/>
              </a:pPr>
              <a:endParaRPr/>
            </a:p>
          </p:txBody>
        </p:sp>
        <p:grpSp>
          <p:nvGrpSpPr>
            <p:cNvPr id="33" name="Shape 33"/>
            <p:cNvGrpSpPr/>
            <p:nvPr/>
          </p:nvGrpSpPr>
          <p:grpSpPr>
            <a:xfrm flipH="1">
              <a:off x="5734850" y="4472722"/>
              <a:ext cx="2040836" cy="670794"/>
              <a:chOff x="1297953" y="330075"/>
              <a:chExt cx="5169293" cy="1699505"/>
            </a:xfrm>
          </p:grpSpPr>
          <p:sp>
            <p:nvSpPr>
              <p:cNvPr id="34" name="Shape 34"/>
              <p:cNvSpPr/>
              <p:nvPr/>
            </p:nvSpPr>
            <p:spPr>
              <a:xfrm>
                <a:off x="1297953" y="330080"/>
                <a:ext cx="3476700" cy="1699500"/>
              </a:xfrm>
              <a:prstGeom prst="rect">
                <a:avLst/>
              </a:prstGeom>
              <a:solidFill>
                <a:srgbClr val="C7D3E6"/>
              </a:solidFill>
              <a:ln>
                <a:noFill/>
              </a:ln>
            </p:spPr>
            <p:txBody>
              <a:bodyPr lIns="91425" tIns="91425" rIns="91425" bIns="91425" anchor="ctr" anchorCtr="0">
                <a:noAutofit/>
              </a:bodyPr>
              <a:lstStyle/>
              <a:p>
                <a:pPr lvl="0" rtl="0">
                  <a:spcBef>
                    <a:spcPts val="0"/>
                  </a:spcBef>
                  <a:buNone/>
                </a:pPr>
                <a:endParaRPr/>
              </a:p>
            </p:txBody>
          </p:sp>
          <p:sp>
            <p:nvSpPr>
              <p:cNvPr id="35" name="Shape 35"/>
              <p:cNvSpPr/>
              <p:nvPr/>
            </p:nvSpPr>
            <p:spPr>
              <a:xfrm>
                <a:off x="4767747" y="330075"/>
                <a:ext cx="1699500" cy="1699500"/>
              </a:xfrm>
              <a:prstGeom prst="rtTriangle">
                <a:avLst/>
              </a:prstGeom>
              <a:solidFill>
                <a:srgbClr val="C7D3E6"/>
              </a:solidFill>
              <a:ln>
                <a:noFill/>
              </a:ln>
            </p:spPr>
            <p:txBody>
              <a:bodyPr lIns="91425" tIns="91425" rIns="91425" bIns="91425" anchor="ctr" anchorCtr="0">
                <a:noAutofit/>
              </a:bodyPr>
              <a:lstStyle/>
              <a:p>
                <a:pPr lvl="0">
                  <a:spcBef>
                    <a:spcPts val="0"/>
                  </a:spcBef>
                  <a:buNone/>
                </a:pPr>
                <a:endParaRPr/>
              </a:p>
            </p:txBody>
          </p:sp>
        </p:grpSp>
        <p:grpSp>
          <p:nvGrpSpPr>
            <p:cNvPr id="36" name="Shape 36"/>
            <p:cNvGrpSpPr/>
            <p:nvPr/>
          </p:nvGrpSpPr>
          <p:grpSpPr>
            <a:xfrm flipH="1">
              <a:off x="5578208" y="4646737"/>
              <a:ext cx="2199862" cy="304562"/>
              <a:chOff x="-5827152" y="330075"/>
              <a:chExt cx="12276018" cy="1699568"/>
            </a:xfrm>
          </p:grpSpPr>
          <p:sp>
            <p:nvSpPr>
              <p:cNvPr id="37" name="Shape 37"/>
              <p:cNvSpPr/>
              <p:nvPr/>
            </p:nvSpPr>
            <p:spPr>
              <a:xfrm>
                <a:off x="-5827152" y="330143"/>
                <a:ext cx="10612200" cy="1699500"/>
              </a:xfrm>
              <a:prstGeom prst="rect">
                <a:avLst/>
              </a:prstGeom>
              <a:solidFill>
                <a:srgbClr val="FF9800"/>
              </a:solidFill>
              <a:ln>
                <a:noFill/>
              </a:ln>
            </p:spPr>
            <p:txBody>
              <a:bodyPr lIns="91425" tIns="91425" rIns="91425" bIns="91425" anchor="ctr" anchorCtr="0">
                <a:noAutofit/>
              </a:bodyPr>
              <a:lstStyle/>
              <a:p>
                <a:pPr lvl="0" rtl="0">
                  <a:spcBef>
                    <a:spcPts val="0"/>
                  </a:spcBef>
                  <a:buNone/>
                </a:pPr>
                <a:endParaRPr/>
              </a:p>
            </p:txBody>
          </p:sp>
          <p:sp>
            <p:nvSpPr>
              <p:cNvPr id="38" name="Shape 38"/>
              <p:cNvSpPr/>
              <p:nvPr/>
            </p:nvSpPr>
            <p:spPr>
              <a:xfrm>
                <a:off x="4749365" y="330075"/>
                <a:ext cx="1699500" cy="1699500"/>
              </a:xfrm>
              <a:prstGeom prst="rtTriangle">
                <a:avLst/>
              </a:prstGeom>
              <a:solidFill>
                <a:srgbClr val="FF9800"/>
              </a:solidFill>
              <a:ln>
                <a:noFill/>
              </a:ln>
            </p:spPr>
            <p:txBody>
              <a:bodyPr lIns="91425" tIns="91425" rIns="91425" bIns="91425" anchor="ctr" anchorCtr="0">
                <a:noAutofit/>
              </a:bodyPr>
              <a:lstStyle/>
              <a:p>
                <a:pPr lvl="0">
                  <a:spcBef>
                    <a:spcPts val="0"/>
                  </a:spcBef>
                  <a:buNone/>
                </a:pPr>
                <a:endParaRPr/>
              </a:p>
            </p:txBody>
          </p:sp>
        </p:grpSp>
      </p:grpSp>
      <p:sp>
        <p:nvSpPr>
          <p:cNvPr id="39" name="Shape 39"/>
          <p:cNvSpPr txBox="1">
            <a:spLocks noGrp="1"/>
          </p:cNvSpPr>
          <p:nvPr>
            <p:ph type="ctrTitle"/>
          </p:nvPr>
        </p:nvSpPr>
        <p:spPr>
          <a:xfrm>
            <a:off x="463525" y="2871148"/>
            <a:ext cx="4094400" cy="1159800"/>
          </a:xfrm>
          <a:prstGeom prst="rect">
            <a:avLst/>
          </a:prstGeom>
        </p:spPr>
        <p:txBody>
          <a:bodyPr lIns="91425" tIns="91425" rIns="91425" bIns="91425" anchor="b" anchorCtr="0"/>
          <a:lstStyle>
            <a:lvl1pPr lvl="0" rtl="0">
              <a:spcBef>
                <a:spcPts val="0"/>
              </a:spcBef>
              <a:buSzPct val="100000"/>
              <a:defRPr sz="3000"/>
            </a:lvl1pPr>
            <a:lvl2pPr lvl="1" rtl="0">
              <a:spcBef>
                <a:spcPts val="0"/>
              </a:spcBef>
              <a:buSzPct val="100000"/>
              <a:defRPr sz="3000"/>
            </a:lvl2pPr>
            <a:lvl3pPr lvl="2" rtl="0">
              <a:spcBef>
                <a:spcPts val="0"/>
              </a:spcBef>
              <a:buSzPct val="100000"/>
              <a:defRPr sz="3000"/>
            </a:lvl3pPr>
            <a:lvl4pPr lvl="3" rtl="0">
              <a:spcBef>
                <a:spcPts val="0"/>
              </a:spcBef>
              <a:buSzPct val="100000"/>
              <a:defRPr sz="3000"/>
            </a:lvl4pPr>
            <a:lvl5pPr lvl="4" rtl="0">
              <a:spcBef>
                <a:spcPts val="0"/>
              </a:spcBef>
              <a:buSzPct val="100000"/>
              <a:defRPr sz="3000"/>
            </a:lvl5pPr>
            <a:lvl6pPr lvl="5" rtl="0">
              <a:spcBef>
                <a:spcPts val="0"/>
              </a:spcBef>
              <a:buSzPct val="100000"/>
              <a:defRPr sz="3000"/>
            </a:lvl6pPr>
            <a:lvl7pPr lvl="6" rtl="0">
              <a:spcBef>
                <a:spcPts val="0"/>
              </a:spcBef>
              <a:buSzPct val="100000"/>
              <a:defRPr sz="3000"/>
            </a:lvl7pPr>
            <a:lvl8pPr lvl="7" rtl="0">
              <a:spcBef>
                <a:spcPts val="0"/>
              </a:spcBef>
              <a:buSzPct val="100000"/>
              <a:defRPr sz="3000"/>
            </a:lvl8pPr>
            <a:lvl9pPr lvl="8" rtl="0">
              <a:spcBef>
                <a:spcPts val="0"/>
              </a:spcBef>
              <a:buSzPct val="100000"/>
              <a:defRPr sz="3000"/>
            </a:lvl9pPr>
          </a:lstStyle>
          <a:p>
            <a:endParaRPr/>
          </a:p>
        </p:txBody>
      </p:sp>
      <p:sp>
        <p:nvSpPr>
          <p:cNvPr id="40" name="Shape 40"/>
          <p:cNvSpPr txBox="1">
            <a:spLocks noGrp="1"/>
          </p:cNvSpPr>
          <p:nvPr>
            <p:ph type="subTitle" idx="1"/>
          </p:nvPr>
        </p:nvSpPr>
        <p:spPr>
          <a:xfrm>
            <a:off x="463525" y="3975448"/>
            <a:ext cx="4094400" cy="784800"/>
          </a:xfrm>
          <a:prstGeom prst="rect">
            <a:avLst/>
          </a:prstGeom>
        </p:spPr>
        <p:txBody>
          <a:bodyPr lIns="91425" tIns="91425" rIns="91425" bIns="91425" anchor="t" anchorCtr="0"/>
          <a:lstStyle>
            <a:lvl1pPr lvl="0" rtl="0">
              <a:spcBef>
                <a:spcPts val="0"/>
              </a:spcBef>
              <a:buClr>
                <a:srgbClr val="FF9800"/>
              </a:buClr>
              <a:buSzPct val="100000"/>
              <a:buNone/>
              <a:defRPr sz="2000">
                <a:solidFill>
                  <a:srgbClr val="FF9800"/>
                </a:solidFill>
              </a:defRPr>
            </a:lvl1pPr>
            <a:lvl2pPr lvl="1" rtl="0">
              <a:spcBef>
                <a:spcPts val="0"/>
              </a:spcBef>
              <a:buClr>
                <a:srgbClr val="FF9800"/>
              </a:buClr>
              <a:buSzPct val="100000"/>
              <a:buNone/>
              <a:defRPr sz="2000">
                <a:solidFill>
                  <a:srgbClr val="FF9800"/>
                </a:solidFill>
              </a:defRPr>
            </a:lvl2pPr>
            <a:lvl3pPr lvl="2" rtl="0">
              <a:spcBef>
                <a:spcPts val="0"/>
              </a:spcBef>
              <a:buClr>
                <a:srgbClr val="FF9800"/>
              </a:buClr>
              <a:buSzPct val="100000"/>
              <a:buNone/>
              <a:defRPr sz="2000">
                <a:solidFill>
                  <a:srgbClr val="FF9800"/>
                </a:solidFill>
              </a:defRPr>
            </a:lvl3pPr>
            <a:lvl4pPr lvl="3" rtl="0">
              <a:spcBef>
                <a:spcPts val="0"/>
              </a:spcBef>
              <a:buClr>
                <a:srgbClr val="FF9800"/>
              </a:buClr>
              <a:buSzPct val="100000"/>
              <a:buNone/>
              <a:defRPr sz="2000">
                <a:solidFill>
                  <a:srgbClr val="FF9800"/>
                </a:solidFill>
              </a:defRPr>
            </a:lvl4pPr>
            <a:lvl5pPr lvl="4" rtl="0">
              <a:spcBef>
                <a:spcPts val="0"/>
              </a:spcBef>
              <a:buClr>
                <a:srgbClr val="FF9800"/>
              </a:buClr>
              <a:buSzPct val="100000"/>
              <a:buNone/>
              <a:defRPr sz="2000">
                <a:solidFill>
                  <a:srgbClr val="FF9800"/>
                </a:solidFill>
              </a:defRPr>
            </a:lvl5pPr>
            <a:lvl6pPr lvl="5" rtl="0">
              <a:spcBef>
                <a:spcPts val="0"/>
              </a:spcBef>
              <a:buClr>
                <a:srgbClr val="FF9800"/>
              </a:buClr>
              <a:buSzPct val="100000"/>
              <a:buNone/>
              <a:defRPr sz="2000">
                <a:solidFill>
                  <a:srgbClr val="FF9800"/>
                </a:solidFill>
              </a:defRPr>
            </a:lvl6pPr>
            <a:lvl7pPr lvl="6" rtl="0">
              <a:spcBef>
                <a:spcPts val="0"/>
              </a:spcBef>
              <a:buClr>
                <a:srgbClr val="FF9800"/>
              </a:buClr>
              <a:buSzPct val="100000"/>
              <a:buNone/>
              <a:defRPr sz="2000">
                <a:solidFill>
                  <a:srgbClr val="FF9800"/>
                </a:solidFill>
              </a:defRPr>
            </a:lvl7pPr>
            <a:lvl8pPr lvl="7" rtl="0">
              <a:spcBef>
                <a:spcPts val="0"/>
              </a:spcBef>
              <a:buClr>
                <a:srgbClr val="FF9800"/>
              </a:buClr>
              <a:buSzPct val="100000"/>
              <a:buNone/>
              <a:defRPr sz="2000">
                <a:solidFill>
                  <a:srgbClr val="FF9800"/>
                </a:solidFill>
              </a:defRPr>
            </a:lvl8pPr>
            <a:lvl9pPr lvl="8" rtl="0">
              <a:spcBef>
                <a:spcPts val="0"/>
              </a:spcBef>
              <a:buClr>
                <a:srgbClr val="FF9800"/>
              </a:buClr>
              <a:buSzPct val="100000"/>
              <a:buNone/>
              <a:defRPr sz="2000">
                <a:solidFill>
                  <a:srgbClr val="FF9800"/>
                </a:solidFill>
              </a:defRPr>
            </a:lvl9pPr>
          </a:lstStyle>
          <a:p>
            <a:endParaRPr/>
          </a:p>
        </p:txBody>
      </p:sp>
      <p:sp>
        <p:nvSpPr>
          <p:cNvPr id="41" name="Shape 41"/>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61"/>
        <p:cNvGrpSpPr/>
        <p:nvPr/>
      </p:nvGrpSpPr>
      <p:grpSpPr>
        <a:xfrm>
          <a:off x="0" y="0"/>
          <a:ext cx="0" cy="0"/>
          <a:chOff x="0" y="0"/>
          <a:chExt cx="0" cy="0"/>
        </a:xfrm>
      </p:grpSpPr>
      <p:grpSp>
        <p:nvGrpSpPr>
          <p:cNvPr id="62" name="Shape 62"/>
          <p:cNvGrpSpPr/>
          <p:nvPr/>
        </p:nvGrpSpPr>
        <p:grpSpPr>
          <a:xfrm>
            <a:off x="-3" y="40"/>
            <a:ext cx="7072430" cy="1327314"/>
            <a:chOff x="-3" y="40"/>
            <a:chExt cx="7072430" cy="1327314"/>
          </a:xfrm>
        </p:grpSpPr>
        <p:sp>
          <p:nvSpPr>
            <p:cNvPr id="63" name="Shape 63"/>
            <p:cNvSpPr/>
            <p:nvPr/>
          </p:nvSpPr>
          <p:spPr>
            <a:xfrm>
              <a:off x="6292649" y="126425"/>
              <a:ext cx="779700" cy="259800"/>
            </a:xfrm>
            <a:prstGeom prst="triangle">
              <a:avLst>
                <a:gd name="adj" fmla="val 32425"/>
              </a:avLst>
            </a:prstGeom>
            <a:solidFill>
              <a:srgbClr val="26324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nvGrpSpPr>
            <p:cNvPr id="64" name="Shape 64"/>
            <p:cNvGrpSpPr/>
            <p:nvPr/>
          </p:nvGrpSpPr>
          <p:grpSpPr>
            <a:xfrm rot="10800000" flipH="1">
              <a:off x="2" y="40"/>
              <a:ext cx="6756167" cy="1327314"/>
              <a:chOff x="-2168137" y="330075"/>
              <a:chExt cx="8650662" cy="1699506"/>
            </a:xfrm>
          </p:grpSpPr>
          <p:sp>
            <p:nvSpPr>
              <p:cNvPr id="65" name="Shape 65"/>
              <p:cNvSpPr/>
              <p:nvPr/>
            </p:nvSpPr>
            <p:spPr>
              <a:xfrm>
                <a:off x="-2168137" y="330081"/>
                <a:ext cx="6958200" cy="1699500"/>
              </a:xfrm>
              <a:prstGeom prst="rect">
                <a:avLst/>
              </a:prstGeom>
              <a:solidFill>
                <a:srgbClr val="C7D3E6"/>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66" name="Shape 66"/>
              <p:cNvSpPr/>
              <p:nvPr/>
            </p:nvSpPr>
            <p:spPr>
              <a:xfrm>
                <a:off x="4783024" y="330075"/>
                <a:ext cx="1699500" cy="1699500"/>
              </a:xfrm>
              <a:prstGeom prst="rtTriangle">
                <a:avLst/>
              </a:prstGeom>
              <a:solidFill>
                <a:srgbClr val="C7D3E6"/>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grpSp>
          <p:nvGrpSpPr>
            <p:cNvPr id="67" name="Shape 67"/>
            <p:cNvGrpSpPr/>
            <p:nvPr/>
          </p:nvGrpSpPr>
          <p:grpSpPr>
            <a:xfrm rot="10800000" flipH="1">
              <a:off x="-3" y="381007"/>
              <a:ext cx="7072430" cy="771743"/>
              <a:chOff x="-9092084" y="330075"/>
              <a:chExt cx="15574609" cy="1699501"/>
            </a:xfrm>
          </p:grpSpPr>
          <p:sp>
            <p:nvSpPr>
              <p:cNvPr id="68" name="Shape 68"/>
              <p:cNvSpPr/>
              <p:nvPr/>
            </p:nvSpPr>
            <p:spPr>
              <a:xfrm>
                <a:off x="-9092084" y="330076"/>
                <a:ext cx="13882200" cy="1699500"/>
              </a:xfrm>
              <a:prstGeom prst="rect">
                <a:avLst/>
              </a:prstGeom>
              <a:solidFill>
                <a:srgbClr val="3F537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69" name="Shape 69"/>
              <p:cNvSpPr/>
              <p:nvPr/>
            </p:nvSpPr>
            <p:spPr>
              <a:xfrm>
                <a:off x="4783024" y="330075"/>
                <a:ext cx="1699500" cy="1699500"/>
              </a:xfrm>
              <a:prstGeom prst="rtTriangle">
                <a:avLst/>
              </a:prstGeom>
              <a:solidFill>
                <a:srgbClr val="3F537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grpSp>
      <p:grpSp>
        <p:nvGrpSpPr>
          <p:cNvPr id="70" name="Shape 70"/>
          <p:cNvGrpSpPr/>
          <p:nvPr/>
        </p:nvGrpSpPr>
        <p:grpSpPr>
          <a:xfrm>
            <a:off x="6946841" y="4472722"/>
            <a:ext cx="2202829" cy="670794"/>
            <a:chOff x="5575241" y="4472722"/>
            <a:chExt cx="2202829" cy="670794"/>
          </a:xfrm>
        </p:grpSpPr>
        <p:sp>
          <p:nvSpPr>
            <p:cNvPr id="71" name="Shape 71"/>
            <p:cNvSpPr/>
            <p:nvPr/>
          </p:nvSpPr>
          <p:spPr>
            <a:xfrm rot="10800000">
              <a:off x="5575241" y="4948333"/>
              <a:ext cx="394200" cy="131400"/>
            </a:xfrm>
            <a:prstGeom prst="triangle">
              <a:avLst>
                <a:gd name="adj" fmla="val 32425"/>
              </a:avLst>
            </a:prstGeom>
            <a:solidFill>
              <a:srgbClr val="D26F00"/>
            </a:solidFill>
            <a:ln>
              <a:noFill/>
            </a:ln>
          </p:spPr>
          <p:txBody>
            <a:bodyPr lIns="91425" tIns="91425" rIns="91425" bIns="91425" anchor="ctr" anchorCtr="0">
              <a:noAutofit/>
            </a:bodyPr>
            <a:lstStyle/>
            <a:p>
              <a:pPr lvl="0">
                <a:spcBef>
                  <a:spcPts val="0"/>
                </a:spcBef>
                <a:buNone/>
              </a:pPr>
              <a:endParaRPr/>
            </a:p>
          </p:txBody>
        </p:sp>
        <p:grpSp>
          <p:nvGrpSpPr>
            <p:cNvPr id="72" name="Shape 72"/>
            <p:cNvGrpSpPr/>
            <p:nvPr/>
          </p:nvGrpSpPr>
          <p:grpSpPr>
            <a:xfrm flipH="1">
              <a:off x="5734850" y="4472722"/>
              <a:ext cx="2040836" cy="670794"/>
              <a:chOff x="1297953" y="330075"/>
              <a:chExt cx="5169293" cy="1699505"/>
            </a:xfrm>
          </p:grpSpPr>
          <p:sp>
            <p:nvSpPr>
              <p:cNvPr id="73" name="Shape 73"/>
              <p:cNvSpPr/>
              <p:nvPr/>
            </p:nvSpPr>
            <p:spPr>
              <a:xfrm>
                <a:off x="1297953" y="330080"/>
                <a:ext cx="3476700" cy="1699500"/>
              </a:xfrm>
              <a:prstGeom prst="rect">
                <a:avLst/>
              </a:prstGeom>
              <a:solidFill>
                <a:srgbClr val="C7D3E6"/>
              </a:solidFill>
              <a:ln>
                <a:noFill/>
              </a:ln>
            </p:spPr>
            <p:txBody>
              <a:bodyPr lIns="91425" tIns="91425" rIns="91425" bIns="91425" anchor="ctr" anchorCtr="0">
                <a:noAutofit/>
              </a:bodyPr>
              <a:lstStyle/>
              <a:p>
                <a:pPr lvl="0" rtl="0">
                  <a:spcBef>
                    <a:spcPts val="0"/>
                  </a:spcBef>
                  <a:buNone/>
                </a:pPr>
                <a:endParaRPr/>
              </a:p>
            </p:txBody>
          </p:sp>
          <p:sp>
            <p:nvSpPr>
              <p:cNvPr id="74" name="Shape 74"/>
              <p:cNvSpPr/>
              <p:nvPr/>
            </p:nvSpPr>
            <p:spPr>
              <a:xfrm>
                <a:off x="4767747" y="330075"/>
                <a:ext cx="1699500" cy="1699500"/>
              </a:xfrm>
              <a:prstGeom prst="rtTriangle">
                <a:avLst/>
              </a:prstGeom>
              <a:solidFill>
                <a:srgbClr val="C7D3E6"/>
              </a:solidFill>
              <a:ln>
                <a:noFill/>
              </a:ln>
            </p:spPr>
            <p:txBody>
              <a:bodyPr lIns="91425" tIns="91425" rIns="91425" bIns="91425" anchor="ctr" anchorCtr="0">
                <a:noAutofit/>
              </a:bodyPr>
              <a:lstStyle/>
              <a:p>
                <a:pPr lvl="0">
                  <a:spcBef>
                    <a:spcPts val="0"/>
                  </a:spcBef>
                  <a:buNone/>
                </a:pPr>
                <a:endParaRPr/>
              </a:p>
            </p:txBody>
          </p:sp>
        </p:grpSp>
        <p:grpSp>
          <p:nvGrpSpPr>
            <p:cNvPr id="75" name="Shape 75"/>
            <p:cNvGrpSpPr/>
            <p:nvPr/>
          </p:nvGrpSpPr>
          <p:grpSpPr>
            <a:xfrm flipH="1">
              <a:off x="5578208" y="4646737"/>
              <a:ext cx="2199862" cy="304562"/>
              <a:chOff x="-5827152" y="330075"/>
              <a:chExt cx="12276018" cy="1699568"/>
            </a:xfrm>
          </p:grpSpPr>
          <p:sp>
            <p:nvSpPr>
              <p:cNvPr id="76" name="Shape 76"/>
              <p:cNvSpPr/>
              <p:nvPr/>
            </p:nvSpPr>
            <p:spPr>
              <a:xfrm>
                <a:off x="-5827152" y="330143"/>
                <a:ext cx="10612200" cy="1699500"/>
              </a:xfrm>
              <a:prstGeom prst="rect">
                <a:avLst/>
              </a:prstGeom>
              <a:solidFill>
                <a:srgbClr val="FF9800"/>
              </a:solidFill>
              <a:ln>
                <a:noFill/>
              </a:ln>
            </p:spPr>
            <p:txBody>
              <a:bodyPr lIns="91425" tIns="91425" rIns="91425" bIns="91425" anchor="ctr" anchorCtr="0">
                <a:noAutofit/>
              </a:bodyPr>
              <a:lstStyle/>
              <a:p>
                <a:pPr lvl="0" rtl="0">
                  <a:spcBef>
                    <a:spcPts val="0"/>
                  </a:spcBef>
                  <a:buNone/>
                </a:pPr>
                <a:endParaRPr/>
              </a:p>
            </p:txBody>
          </p:sp>
          <p:sp>
            <p:nvSpPr>
              <p:cNvPr id="77" name="Shape 77"/>
              <p:cNvSpPr/>
              <p:nvPr/>
            </p:nvSpPr>
            <p:spPr>
              <a:xfrm>
                <a:off x="4749365" y="330075"/>
                <a:ext cx="1699500" cy="1699500"/>
              </a:xfrm>
              <a:prstGeom prst="rtTriangle">
                <a:avLst/>
              </a:prstGeom>
              <a:solidFill>
                <a:srgbClr val="FF9800"/>
              </a:solidFill>
              <a:ln>
                <a:noFill/>
              </a:ln>
            </p:spPr>
            <p:txBody>
              <a:bodyPr lIns="91425" tIns="91425" rIns="91425" bIns="91425" anchor="ctr" anchorCtr="0">
                <a:noAutofit/>
              </a:bodyPr>
              <a:lstStyle/>
              <a:p>
                <a:pPr lvl="0">
                  <a:spcBef>
                    <a:spcPts val="0"/>
                  </a:spcBef>
                  <a:buNone/>
                </a:pPr>
                <a:endParaRPr/>
              </a:p>
            </p:txBody>
          </p:sp>
        </p:grpSp>
      </p:grpSp>
      <p:sp>
        <p:nvSpPr>
          <p:cNvPr id="78" name="Shape 78"/>
          <p:cNvSpPr txBox="1">
            <a:spLocks noGrp="1"/>
          </p:cNvSpPr>
          <p:nvPr>
            <p:ph type="title"/>
          </p:nvPr>
        </p:nvSpPr>
        <p:spPr>
          <a:xfrm>
            <a:off x="814275" y="392575"/>
            <a:ext cx="5492400" cy="7662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79" name="Shape 79"/>
          <p:cNvSpPr txBox="1">
            <a:spLocks noGrp="1"/>
          </p:cNvSpPr>
          <p:nvPr>
            <p:ph type="body" idx="1"/>
          </p:nvPr>
        </p:nvSpPr>
        <p:spPr>
          <a:xfrm>
            <a:off x="814275" y="1327350"/>
            <a:ext cx="6132600" cy="31455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80" name="Shape 80"/>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81"/>
        <p:cNvGrpSpPr/>
        <p:nvPr/>
      </p:nvGrpSpPr>
      <p:grpSpPr>
        <a:xfrm>
          <a:off x="0" y="0"/>
          <a:ext cx="0" cy="0"/>
          <a:chOff x="0" y="0"/>
          <a:chExt cx="0" cy="0"/>
        </a:xfrm>
      </p:grpSpPr>
      <p:grpSp>
        <p:nvGrpSpPr>
          <p:cNvPr id="82" name="Shape 82"/>
          <p:cNvGrpSpPr/>
          <p:nvPr/>
        </p:nvGrpSpPr>
        <p:grpSpPr>
          <a:xfrm>
            <a:off x="-3" y="40"/>
            <a:ext cx="7072430" cy="1327314"/>
            <a:chOff x="-3" y="40"/>
            <a:chExt cx="7072430" cy="1327314"/>
          </a:xfrm>
        </p:grpSpPr>
        <p:sp>
          <p:nvSpPr>
            <p:cNvPr id="83" name="Shape 83"/>
            <p:cNvSpPr/>
            <p:nvPr/>
          </p:nvSpPr>
          <p:spPr>
            <a:xfrm>
              <a:off x="6292649" y="126425"/>
              <a:ext cx="779700" cy="259800"/>
            </a:xfrm>
            <a:prstGeom prst="triangle">
              <a:avLst>
                <a:gd name="adj" fmla="val 32425"/>
              </a:avLst>
            </a:prstGeom>
            <a:solidFill>
              <a:srgbClr val="26324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nvGrpSpPr>
            <p:cNvPr id="84" name="Shape 84"/>
            <p:cNvGrpSpPr/>
            <p:nvPr/>
          </p:nvGrpSpPr>
          <p:grpSpPr>
            <a:xfrm rot="10800000" flipH="1">
              <a:off x="2" y="40"/>
              <a:ext cx="6756167" cy="1327314"/>
              <a:chOff x="-2168137" y="330075"/>
              <a:chExt cx="8650662" cy="1699506"/>
            </a:xfrm>
          </p:grpSpPr>
          <p:sp>
            <p:nvSpPr>
              <p:cNvPr id="85" name="Shape 85"/>
              <p:cNvSpPr/>
              <p:nvPr/>
            </p:nvSpPr>
            <p:spPr>
              <a:xfrm>
                <a:off x="-2168137" y="330081"/>
                <a:ext cx="6958200" cy="1699500"/>
              </a:xfrm>
              <a:prstGeom prst="rect">
                <a:avLst/>
              </a:prstGeom>
              <a:solidFill>
                <a:srgbClr val="C7D3E6"/>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86" name="Shape 86"/>
              <p:cNvSpPr/>
              <p:nvPr/>
            </p:nvSpPr>
            <p:spPr>
              <a:xfrm>
                <a:off x="4783024" y="330075"/>
                <a:ext cx="1699500" cy="1699500"/>
              </a:xfrm>
              <a:prstGeom prst="rtTriangle">
                <a:avLst/>
              </a:prstGeom>
              <a:solidFill>
                <a:srgbClr val="C7D3E6"/>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grpSp>
          <p:nvGrpSpPr>
            <p:cNvPr id="87" name="Shape 87"/>
            <p:cNvGrpSpPr/>
            <p:nvPr/>
          </p:nvGrpSpPr>
          <p:grpSpPr>
            <a:xfrm rot="10800000" flipH="1">
              <a:off x="-3" y="381007"/>
              <a:ext cx="7072430" cy="771743"/>
              <a:chOff x="-9092084" y="330075"/>
              <a:chExt cx="15574609" cy="1699501"/>
            </a:xfrm>
          </p:grpSpPr>
          <p:sp>
            <p:nvSpPr>
              <p:cNvPr id="88" name="Shape 88"/>
              <p:cNvSpPr/>
              <p:nvPr/>
            </p:nvSpPr>
            <p:spPr>
              <a:xfrm>
                <a:off x="-9092084" y="330076"/>
                <a:ext cx="13882200" cy="1699500"/>
              </a:xfrm>
              <a:prstGeom prst="rect">
                <a:avLst/>
              </a:prstGeom>
              <a:solidFill>
                <a:srgbClr val="3F537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89" name="Shape 89"/>
              <p:cNvSpPr/>
              <p:nvPr/>
            </p:nvSpPr>
            <p:spPr>
              <a:xfrm>
                <a:off x="4783024" y="330075"/>
                <a:ext cx="1699500" cy="1699500"/>
              </a:xfrm>
              <a:prstGeom prst="rtTriangle">
                <a:avLst/>
              </a:prstGeom>
              <a:solidFill>
                <a:srgbClr val="3F537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grpSp>
      <p:grpSp>
        <p:nvGrpSpPr>
          <p:cNvPr id="90" name="Shape 90"/>
          <p:cNvGrpSpPr/>
          <p:nvPr/>
        </p:nvGrpSpPr>
        <p:grpSpPr>
          <a:xfrm>
            <a:off x="6946841" y="4472722"/>
            <a:ext cx="2202829" cy="670794"/>
            <a:chOff x="5575241" y="4472722"/>
            <a:chExt cx="2202829" cy="670794"/>
          </a:xfrm>
        </p:grpSpPr>
        <p:sp>
          <p:nvSpPr>
            <p:cNvPr id="91" name="Shape 91"/>
            <p:cNvSpPr/>
            <p:nvPr/>
          </p:nvSpPr>
          <p:spPr>
            <a:xfrm rot="10800000">
              <a:off x="5575241" y="4948333"/>
              <a:ext cx="394200" cy="131400"/>
            </a:xfrm>
            <a:prstGeom prst="triangle">
              <a:avLst>
                <a:gd name="adj" fmla="val 32425"/>
              </a:avLst>
            </a:prstGeom>
            <a:solidFill>
              <a:srgbClr val="D26F00"/>
            </a:solidFill>
            <a:ln>
              <a:noFill/>
            </a:ln>
          </p:spPr>
          <p:txBody>
            <a:bodyPr lIns="91425" tIns="91425" rIns="91425" bIns="91425" anchor="ctr" anchorCtr="0">
              <a:noAutofit/>
            </a:bodyPr>
            <a:lstStyle/>
            <a:p>
              <a:pPr lvl="0">
                <a:spcBef>
                  <a:spcPts val="0"/>
                </a:spcBef>
                <a:buNone/>
              </a:pPr>
              <a:endParaRPr/>
            </a:p>
          </p:txBody>
        </p:sp>
        <p:grpSp>
          <p:nvGrpSpPr>
            <p:cNvPr id="92" name="Shape 92"/>
            <p:cNvGrpSpPr/>
            <p:nvPr/>
          </p:nvGrpSpPr>
          <p:grpSpPr>
            <a:xfrm flipH="1">
              <a:off x="5734850" y="4472722"/>
              <a:ext cx="2040836" cy="670794"/>
              <a:chOff x="1297953" y="330075"/>
              <a:chExt cx="5169293" cy="1699505"/>
            </a:xfrm>
          </p:grpSpPr>
          <p:sp>
            <p:nvSpPr>
              <p:cNvPr id="93" name="Shape 93"/>
              <p:cNvSpPr/>
              <p:nvPr/>
            </p:nvSpPr>
            <p:spPr>
              <a:xfrm>
                <a:off x="1297953" y="330080"/>
                <a:ext cx="3476700" cy="1699500"/>
              </a:xfrm>
              <a:prstGeom prst="rect">
                <a:avLst/>
              </a:prstGeom>
              <a:solidFill>
                <a:srgbClr val="C7D3E6"/>
              </a:solidFill>
              <a:ln>
                <a:noFill/>
              </a:ln>
            </p:spPr>
            <p:txBody>
              <a:bodyPr lIns="91425" tIns="91425" rIns="91425" bIns="91425" anchor="ctr" anchorCtr="0">
                <a:noAutofit/>
              </a:bodyPr>
              <a:lstStyle/>
              <a:p>
                <a:pPr lvl="0" rtl="0">
                  <a:spcBef>
                    <a:spcPts val="0"/>
                  </a:spcBef>
                  <a:buNone/>
                </a:pPr>
                <a:endParaRPr/>
              </a:p>
            </p:txBody>
          </p:sp>
          <p:sp>
            <p:nvSpPr>
              <p:cNvPr id="94" name="Shape 94"/>
              <p:cNvSpPr/>
              <p:nvPr/>
            </p:nvSpPr>
            <p:spPr>
              <a:xfrm>
                <a:off x="4767747" y="330075"/>
                <a:ext cx="1699500" cy="1699500"/>
              </a:xfrm>
              <a:prstGeom prst="rtTriangle">
                <a:avLst/>
              </a:prstGeom>
              <a:solidFill>
                <a:srgbClr val="C7D3E6"/>
              </a:solidFill>
              <a:ln>
                <a:noFill/>
              </a:ln>
            </p:spPr>
            <p:txBody>
              <a:bodyPr lIns="91425" tIns="91425" rIns="91425" bIns="91425" anchor="ctr" anchorCtr="0">
                <a:noAutofit/>
              </a:bodyPr>
              <a:lstStyle/>
              <a:p>
                <a:pPr lvl="0">
                  <a:spcBef>
                    <a:spcPts val="0"/>
                  </a:spcBef>
                  <a:buNone/>
                </a:pPr>
                <a:endParaRPr/>
              </a:p>
            </p:txBody>
          </p:sp>
        </p:grpSp>
        <p:grpSp>
          <p:nvGrpSpPr>
            <p:cNvPr id="95" name="Shape 95"/>
            <p:cNvGrpSpPr/>
            <p:nvPr/>
          </p:nvGrpSpPr>
          <p:grpSpPr>
            <a:xfrm flipH="1">
              <a:off x="5578208" y="4646737"/>
              <a:ext cx="2199862" cy="304562"/>
              <a:chOff x="-5827152" y="330075"/>
              <a:chExt cx="12276018" cy="1699568"/>
            </a:xfrm>
          </p:grpSpPr>
          <p:sp>
            <p:nvSpPr>
              <p:cNvPr id="96" name="Shape 96"/>
              <p:cNvSpPr/>
              <p:nvPr/>
            </p:nvSpPr>
            <p:spPr>
              <a:xfrm>
                <a:off x="-5827152" y="330143"/>
                <a:ext cx="10612200" cy="1699500"/>
              </a:xfrm>
              <a:prstGeom prst="rect">
                <a:avLst/>
              </a:prstGeom>
              <a:solidFill>
                <a:srgbClr val="FF9800"/>
              </a:solidFill>
              <a:ln>
                <a:noFill/>
              </a:ln>
            </p:spPr>
            <p:txBody>
              <a:bodyPr lIns="91425" tIns="91425" rIns="91425" bIns="91425" anchor="ctr" anchorCtr="0">
                <a:noAutofit/>
              </a:bodyPr>
              <a:lstStyle/>
              <a:p>
                <a:pPr lvl="0" rtl="0">
                  <a:spcBef>
                    <a:spcPts val="0"/>
                  </a:spcBef>
                  <a:buNone/>
                </a:pPr>
                <a:endParaRPr/>
              </a:p>
            </p:txBody>
          </p:sp>
          <p:sp>
            <p:nvSpPr>
              <p:cNvPr id="97" name="Shape 97"/>
              <p:cNvSpPr/>
              <p:nvPr/>
            </p:nvSpPr>
            <p:spPr>
              <a:xfrm>
                <a:off x="4749365" y="330075"/>
                <a:ext cx="1699500" cy="1699500"/>
              </a:xfrm>
              <a:prstGeom prst="rtTriangle">
                <a:avLst/>
              </a:prstGeom>
              <a:solidFill>
                <a:srgbClr val="FF9800"/>
              </a:solidFill>
              <a:ln>
                <a:noFill/>
              </a:ln>
            </p:spPr>
            <p:txBody>
              <a:bodyPr lIns="91425" tIns="91425" rIns="91425" bIns="91425" anchor="ctr" anchorCtr="0">
                <a:noAutofit/>
              </a:bodyPr>
              <a:lstStyle/>
              <a:p>
                <a:pPr lvl="0">
                  <a:spcBef>
                    <a:spcPts val="0"/>
                  </a:spcBef>
                  <a:buNone/>
                </a:pPr>
                <a:endParaRPr/>
              </a:p>
            </p:txBody>
          </p:sp>
        </p:grpSp>
      </p:grpSp>
      <p:sp>
        <p:nvSpPr>
          <p:cNvPr id="98" name="Shape 98"/>
          <p:cNvSpPr txBox="1">
            <a:spLocks noGrp="1"/>
          </p:cNvSpPr>
          <p:nvPr>
            <p:ph type="title"/>
          </p:nvPr>
        </p:nvSpPr>
        <p:spPr>
          <a:xfrm>
            <a:off x="814275" y="392575"/>
            <a:ext cx="5258400" cy="7662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99" name="Shape 99"/>
          <p:cNvSpPr txBox="1">
            <a:spLocks noGrp="1"/>
          </p:cNvSpPr>
          <p:nvPr>
            <p:ph type="body" idx="1"/>
          </p:nvPr>
        </p:nvSpPr>
        <p:spPr>
          <a:xfrm>
            <a:off x="814275" y="1537987"/>
            <a:ext cx="3378300" cy="2724300"/>
          </a:xfrm>
          <a:prstGeom prst="rect">
            <a:avLst/>
          </a:prstGeom>
        </p:spPr>
        <p:txBody>
          <a:bodyPr lIns="91425" tIns="91425" rIns="91425" bIns="91425" anchor="t" anchorCtr="0"/>
          <a:lstStyle>
            <a:lvl1pPr lvl="0">
              <a:spcBef>
                <a:spcPts val="0"/>
              </a:spcBef>
              <a:buSzPct val="100000"/>
              <a:defRPr sz="2000"/>
            </a:lvl1pPr>
            <a:lvl2pPr lvl="1">
              <a:spcBef>
                <a:spcPts val="0"/>
              </a:spcBef>
              <a:buSzPct val="100000"/>
              <a:defRPr sz="2000"/>
            </a:lvl2pPr>
            <a:lvl3pPr lvl="2">
              <a:spcBef>
                <a:spcPts val="0"/>
              </a:spcBef>
              <a:buSzPct val="100000"/>
              <a:defRPr sz="2000"/>
            </a:lvl3pPr>
            <a:lvl4pPr lvl="3">
              <a:spcBef>
                <a:spcPts val="0"/>
              </a:spcBef>
              <a:buSzPct val="100000"/>
              <a:defRPr sz="2000"/>
            </a:lvl4pPr>
            <a:lvl5pPr lvl="4">
              <a:spcBef>
                <a:spcPts val="0"/>
              </a:spcBef>
              <a:buSzPct val="100000"/>
              <a:defRPr sz="2000"/>
            </a:lvl5pPr>
            <a:lvl6pPr lvl="5">
              <a:spcBef>
                <a:spcPts val="0"/>
              </a:spcBef>
              <a:buSzPct val="100000"/>
              <a:defRPr sz="2000"/>
            </a:lvl6pPr>
            <a:lvl7pPr lvl="6">
              <a:spcBef>
                <a:spcPts val="0"/>
              </a:spcBef>
              <a:buSzPct val="100000"/>
              <a:defRPr sz="2000"/>
            </a:lvl7pPr>
            <a:lvl8pPr lvl="7">
              <a:spcBef>
                <a:spcPts val="0"/>
              </a:spcBef>
              <a:buSzPct val="100000"/>
              <a:defRPr sz="2000"/>
            </a:lvl8pPr>
            <a:lvl9pPr lvl="8">
              <a:spcBef>
                <a:spcPts val="0"/>
              </a:spcBef>
              <a:buSzPct val="100000"/>
              <a:defRPr sz="2000"/>
            </a:lvl9pPr>
          </a:lstStyle>
          <a:p>
            <a:endParaRPr/>
          </a:p>
        </p:txBody>
      </p:sp>
      <p:sp>
        <p:nvSpPr>
          <p:cNvPr id="100" name="Shape 100"/>
          <p:cNvSpPr txBox="1">
            <a:spLocks noGrp="1"/>
          </p:cNvSpPr>
          <p:nvPr>
            <p:ph type="body" idx="2"/>
          </p:nvPr>
        </p:nvSpPr>
        <p:spPr>
          <a:xfrm>
            <a:off x="4396123" y="1537987"/>
            <a:ext cx="3378299" cy="2724300"/>
          </a:xfrm>
          <a:prstGeom prst="rect">
            <a:avLst/>
          </a:prstGeom>
        </p:spPr>
        <p:txBody>
          <a:bodyPr lIns="91425" tIns="91425" rIns="91425" bIns="91425" anchor="t" anchorCtr="0"/>
          <a:lstStyle>
            <a:lvl1pPr lvl="0">
              <a:spcBef>
                <a:spcPts val="0"/>
              </a:spcBef>
              <a:buSzPct val="100000"/>
              <a:defRPr sz="2000"/>
            </a:lvl1pPr>
            <a:lvl2pPr lvl="1">
              <a:spcBef>
                <a:spcPts val="0"/>
              </a:spcBef>
              <a:buSzPct val="100000"/>
              <a:defRPr sz="2000"/>
            </a:lvl2pPr>
            <a:lvl3pPr lvl="2">
              <a:spcBef>
                <a:spcPts val="0"/>
              </a:spcBef>
              <a:buSzPct val="100000"/>
              <a:defRPr sz="2000"/>
            </a:lvl3pPr>
            <a:lvl4pPr lvl="3">
              <a:spcBef>
                <a:spcPts val="0"/>
              </a:spcBef>
              <a:buSzPct val="100000"/>
              <a:defRPr sz="2000"/>
            </a:lvl4pPr>
            <a:lvl5pPr lvl="4">
              <a:spcBef>
                <a:spcPts val="0"/>
              </a:spcBef>
              <a:buSzPct val="100000"/>
              <a:defRPr sz="2000"/>
            </a:lvl5pPr>
            <a:lvl6pPr lvl="5">
              <a:spcBef>
                <a:spcPts val="0"/>
              </a:spcBef>
              <a:buSzPct val="100000"/>
              <a:defRPr sz="2000"/>
            </a:lvl6pPr>
            <a:lvl7pPr lvl="6">
              <a:spcBef>
                <a:spcPts val="0"/>
              </a:spcBef>
              <a:buSzPct val="100000"/>
              <a:defRPr sz="2000"/>
            </a:lvl7pPr>
            <a:lvl8pPr lvl="7">
              <a:spcBef>
                <a:spcPts val="0"/>
              </a:spcBef>
              <a:buSzPct val="100000"/>
              <a:defRPr sz="2000"/>
            </a:lvl8pPr>
            <a:lvl9pPr lvl="8">
              <a:spcBef>
                <a:spcPts val="0"/>
              </a:spcBef>
              <a:buSzPct val="100000"/>
              <a:defRPr sz="2000"/>
            </a:lvl9pPr>
          </a:lstStyle>
          <a:p>
            <a:endParaRPr/>
          </a:p>
        </p:txBody>
      </p:sp>
      <p:sp>
        <p:nvSpPr>
          <p:cNvPr id="101" name="Shape 101"/>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102"/>
        <p:cNvGrpSpPr/>
        <p:nvPr/>
      </p:nvGrpSpPr>
      <p:grpSpPr>
        <a:xfrm>
          <a:off x="0" y="0"/>
          <a:ext cx="0" cy="0"/>
          <a:chOff x="0" y="0"/>
          <a:chExt cx="0" cy="0"/>
        </a:xfrm>
      </p:grpSpPr>
      <p:grpSp>
        <p:nvGrpSpPr>
          <p:cNvPr id="103" name="Shape 103"/>
          <p:cNvGrpSpPr/>
          <p:nvPr/>
        </p:nvGrpSpPr>
        <p:grpSpPr>
          <a:xfrm>
            <a:off x="-3" y="40"/>
            <a:ext cx="7072430" cy="1327314"/>
            <a:chOff x="-3" y="40"/>
            <a:chExt cx="7072430" cy="1327314"/>
          </a:xfrm>
        </p:grpSpPr>
        <p:sp>
          <p:nvSpPr>
            <p:cNvPr id="104" name="Shape 104"/>
            <p:cNvSpPr/>
            <p:nvPr/>
          </p:nvSpPr>
          <p:spPr>
            <a:xfrm>
              <a:off x="6292649" y="126425"/>
              <a:ext cx="779700" cy="259800"/>
            </a:xfrm>
            <a:prstGeom prst="triangle">
              <a:avLst>
                <a:gd name="adj" fmla="val 32425"/>
              </a:avLst>
            </a:prstGeom>
            <a:solidFill>
              <a:srgbClr val="26324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nvGrpSpPr>
            <p:cNvPr id="105" name="Shape 105"/>
            <p:cNvGrpSpPr/>
            <p:nvPr/>
          </p:nvGrpSpPr>
          <p:grpSpPr>
            <a:xfrm rot="10800000" flipH="1">
              <a:off x="2" y="40"/>
              <a:ext cx="6756167" cy="1327314"/>
              <a:chOff x="-2168137" y="330075"/>
              <a:chExt cx="8650662" cy="1699506"/>
            </a:xfrm>
          </p:grpSpPr>
          <p:sp>
            <p:nvSpPr>
              <p:cNvPr id="106" name="Shape 106"/>
              <p:cNvSpPr/>
              <p:nvPr/>
            </p:nvSpPr>
            <p:spPr>
              <a:xfrm>
                <a:off x="-2168137" y="330081"/>
                <a:ext cx="6958200" cy="1699500"/>
              </a:xfrm>
              <a:prstGeom prst="rect">
                <a:avLst/>
              </a:prstGeom>
              <a:solidFill>
                <a:srgbClr val="C7D3E6"/>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107" name="Shape 107"/>
              <p:cNvSpPr/>
              <p:nvPr/>
            </p:nvSpPr>
            <p:spPr>
              <a:xfrm>
                <a:off x="4783024" y="330075"/>
                <a:ext cx="1699500" cy="1699500"/>
              </a:xfrm>
              <a:prstGeom prst="rtTriangle">
                <a:avLst/>
              </a:prstGeom>
              <a:solidFill>
                <a:srgbClr val="C7D3E6"/>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grpSp>
          <p:nvGrpSpPr>
            <p:cNvPr id="108" name="Shape 108"/>
            <p:cNvGrpSpPr/>
            <p:nvPr/>
          </p:nvGrpSpPr>
          <p:grpSpPr>
            <a:xfrm rot="10800000" flipH="1">
              <a:off x="-3" y="381007"/>
              <a:ext cx="7072430" cy="771743"/>
              <a:chOff x="-9092084" y="330075"/>
              <a:chExt cx="15574609" cy="1699501"/>
            </a:xfrm>
          </p:grpSpPr>
          <p:sp>
            <p:nvSpPr>
              <p:cNvPr id="109" name="Shape 109"/>
              <p:cNvSpPr/>
              <p:nvPr/>
            </p:nvSpPr>
            <p:spPr>
              <a:xfrm>
                <a:off x="-9092084" y="330076"/>
                <a:ext cx="13882200" cy="1699500"/>
              </a:xfrm>
              <a:prstGeom prst="rect">
                <a:avLst/>
              </a:prstGeom>
              <a:solidFill>
                <a:srgbClr val="3F537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110" name="Shape 110"/>
              <p:cNvSpPr/>
              <p:nvPr/>
            </p:nvSpPr>
            <p:spPr>
              <a:xfrm>
                <a:off x="4783024" y="330075"/>
                <a:ext cx="1699500" cy="1699500"/>
              </a:xfrm>
              <a:prstGeom prst="rtTriangle">
                <a:avLst/>
              </a:prstGeom>
              <a:solidFill>
                <a:srgbClr val="3F537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grpSp>
      <p:grpSp>
        <p:nvGrpSpPr>
          <p:cNvPr id="111" name="Shape 111"/>
          <p:cNvGrpSpPr/>
          <p:nvPr/>
        </p:nvGrpSpPr>
        <p:grpSpPr>
          <a:xfrm>
            <a:off x="6946841" y="4472722"/>
            <a:ext cx="2202829" cy="670794"/>
            <a:chOff x="5575241" y="4472722"/>
            <a:chExt cx="2202829" cy="670794"/>
          </a:xfrm>
        </p:grpSpPr>
        <p:sp>
          <p:nvSpPr>
            <p:cNvPr id="112" name="Shape 112"/>
            <p:cNvSpPr/>
            <p:nvPr/>
          </p:nvSpPr>
          <p:spPr>
            <a:xfrm rot="10800000">
              <a:off x="5575241" y="4948333"/>
              <a:ext cx="394200" cy="131400"/>
            </a:xfrm>
            <a:prstGeom prst="triangle">
              <a:avLst>
                <a:gd name="adj" fmla="val 32425"/>
              </a:avLst>
            </a:prstGeom>
            <a:solidFill>
              <a:srgbClr val="D26F00"/>
            </a:solidFill>
            <a:ln>
              <a:noFill/>
            </a:ln>
          </p:spPr>
          <p:txBody>
            <a:bodyPr lIns="91425" tIns="91425" rIns="91425" bIns="91425" anchor="ctr" anchorCtr="0">
              <a:noAutofit/>
            </a:bodyPr>
            <a:lstStyle/>
            <a:p>
              <a:pPr lvl="0">
                <a:spcBef>
                  <a:spcPts val="0"/>
                </a:spcBef>
                <a:buNone/>
              </a:pPr>
              <a:endParaRPr/>
            </a:p>
          </p:txBody>
        </p:sp>
        <p:grpSp>
          <p:nvGrpSpPr>
            <p:cNvPr id="113" name="Shape 113"/>
            <p:cNvGrpSpPr/>
            <p:nvPr/>
          </p:nvGrpSpPr>
          <p:grpSpPr>
            <a:xfrm flipH="1">
              <a:off x="5734850" y="4472722"/>
              <a:ext cx="2040836" cy="670794"/>
              <a:chOff x="1297953" y="330075"/>
              <a:chExt cx="5169293" cy="1699505"/>
            </a:xfrm>
          </p:grpSpPr>
          <p:sp>
            <p:nvSpPr>
              <p:cNvPr id="114" name="Shape 114"/>
              <p:cNvSpPr/>
              <p:nvPr/>
            </p:nvSpPr>
            <p:spPr>
              <a:xfrm>
                <a:off x="1297953" y="330080"/>
                <a:ext cx="3476700" cy="1699500"/>
              </a:xfrm>
              <a:prstGeom prst="rect">
                <a:avLst/>
              </a:prstGeom>
              <a:solidFill>
                <a:srgbClr val="C7D3E6"/>
              </a:solidFill>
              <a:ln>
                <a:noFill/>
              </a:ln>
            </p:spPr>
            <p:txBody>
              <a:bodyPr lIns="91425" tIns="91425" rIns="91425" bIns="91425" anchor="ctr" anchorCtr="0">
                <a:noAutofit/>
              </a:bodyPr>
              <a:lstStyle/>
              <a:p>
                <a:pPr lvl="0" rtl="0">
                  <a:spcBef>
                    <a:spcPts val="0"/>
                  </a:spcBef>
                  <a:buNone/>
                </a:pPr>
                <a:endParaRPr/>
              </a:p>
            </p:txBody>
          </p:sp>
          <p:sp>
            <p:nvSpPr>
              <p:cNvPr id="115" name="Shape 115"/>
              <p:cNvSpPr/>
              <p:nvPr/>
            </p:nvSpPr>
            <p:spPr>
              <a:xfrm>
                <a:off x="4767747" y="330075"/>
                <a:ext cx="1699500" cy="1699500"/>
              </a:xfrm>
              <a:prstGeom prst="rtTriangle">
                <a:avLst/>
              </a:prstGeom>
              <a:solidFill>
                <a:srgbClr val="C7D3E6"/>
              </a:solidFill>
              <a:ln>
                <a:noFill/>
              </a:ln>
            </p:spPr>
            <p:txBody>
              <a:bodyPr lIns="91425" tIns="91425" rIns="91425" bIns="91425" anchor="ctr" anchorCtr="0">
                <a:noAutofit/>
              </a:bodyPr>
              <a:lstStyle/>
              <a:p>
                <a:pPr lvl="0">
                  <a:spcBef>
                    <a:spcPts val="0"/>
                  </a:spcBef>
                  <a:buNone/>
                </a:pPr>
                <a:endParaRPr/>
              </a:p>
            </p:txBody>
          </p:sp>
        </p:grpSp>
        <p:grpSp>
          <p:nvGrpSpPr>
            <p:cNvPr id="116" name="Shape 116"/>
            <p:cNvGrpSpPr/>
            <p:nvPr/>
          </p:nvGrpSpPr>
          <p:grpSpPr>
            <a:xfrm flipH="1">
              <a:off x="5578208" y="4646737"/>
              <a:ext cx="2199862" cy="304562"/>
              <a:chOff x="-5827152" y="330075"/>
              <a:chExt cx="12276018" cy="1699568"/>
            </a:xfrm>
          </p:grpSpPr>
          <p:sp>
            <p:nvSpPr>
              <p:cNvPr id="117" name="Shape 117"/>
              <p:cNvSpPr/>
              <p:nvPr/>
            </p:nvSpPr>
            <p:spPr>
              <a:xfrm>
                <a:off x="-5827152" y="330143"/>
                <a:ext cx="10612200" cy="1699500"/>
              </a:xfrm>
              <a:prstGeom prst="rect">
                <a:avLst/>
              </a:prstGeom>
              <a:solidFill>
                <a:srgbClr val="FF9800"/>
              </a:solidFill>
              <a:ln>
                <a:noFill/>
              </a:ln>
            </p:spPr>
            <p:txBody>
              <a:bodyPr lIns="91425" tIns="91425" rIns="91425" bIns="91425" anchor="ctr" anchorCtr="0">
                <a:noAutofit/>
              </a:bodyPr>
              <a:lstStyle/>
              <a:p>
                <a:pPr lvl="0" rtl="0">
                  <a:spcBef>
                    <a:spcPts val="0"/>
                  </a:spcBef>
                  <a:buNone/>
                </a:pPr>
                <a:endParaRPr/>
              </a:p>
            </p:txBody>
          </p:sp>
          <p:sp>
            <p:nvSpPr>
              <p:cNvPr id="118" name="Shape 118"/>
              <p:cNvSpPr/>
              <p:nvPr/>
            </p:nvSpPr>
            <p:spPr>
              <a:xfrm>
                <a:off x="4749365" y="330075"/>
                <a:ext cx="1699500" cy="1699500"/>
              </a:xfrm>
              <a:prstGeom prst="rtTriangle">
                <a:avLst/>
              </a:prstGeom>
              <a:solidFill>
                <a:srgbClr val="FF9800"/>
              </a:solidFill>
              <a:ln>
                <a:noFill/>
              </a:ln>
            </p:spPr>
            <p:txBody>
              <a:bodyPr lIns="91425" tIns="91425" rIns="91425" bIns="91425" anchor="ctr" anchorCtr="0">
                <a:noAutofit/>
              </a:bodyPr>
              <a:lstStyle/>
              <a:p>
                <a:pPr lvl="0">
                  <a:spcBef>
                    <a:spcPts val="0"/>
                  </a:spcBef>
                  <a:buNone/>
                </a:pPr>
                <a:endParaRPr/>
              </a:p>
            </p:txBody>
          </p:sp>
        </p:grpSp>
      </p:grpSp>
      <p:sp>
        <p:nvSpPr>
          <p:cNvPr id="119" name="Shape 119"/>
          <p:cNvSpPr txBox="1">
            <a:spLocks noGrp="1"/>
          </p:cNvSpPr>
          <p:nvPr>
            <p:ph type="title"/>
          </p:nvPr>
        </p:nvSpPr>
        <p:spPr>
          <a:xfrm>
            <a:off x="814275" y="392575"/>
            <a:ext cx="5258400" cy="766200"/>
          </a:xfrm>
          <a:prstGeom prst="rect">
            <a:avLst/>
          </a:prstGeom>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20" name="Shape 120"/>
          <p:cNvSpPr txBox="1">
            <a:spLocks noGrp="1"/>
          </p:cNvSpPr>
          <p:nvPr>
            <p:ph type="body" idx="1"/>
          </p:nvPr>
        </p:nvSpPr>
        <p:spPr>
          <a:xfrm>
            <a:off x="870450" y="1545075"/>
            <a:ext cx="2247900" cy="2709900"/>
          </a:xfrm>
          <a:prstGeom prst="rect">
            <a:avLst/>
          </a:prstGeom>
        </p:spPr>
        <p:txBody>
          <a:bodyPr lIns="91425" tIns="91425" rIns="91425" bIns="91425" anchor="t"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sp>
        <p:nvSpPr>
          <p:cNvPr id="121" name="Shape 121"/>
          <p:cNvSpPr txBox="1">
            <a:spLocks noGrp="1"/>
          </p:cNvSpPr>
          <p:nvPr>
            <p:ph type="body" idx="2"/>
          </p:nvPr>
        </p:nvSpPr>
        <p:spPr>
          <a:xfrm>
            <a:off x="3233637" y="1545075"/>
            <a:ext cx="2247900" cy="2709900"/>
          </a:xfrm>
          <a:prstGeom prst="rect">
            <a:avLst/>
          </a:prstGeom>
        </p:spPr>
        <p:txBody>
          <a:bodyPr lIns="91425" tIns="91425" rIns="91425" bIns="91425" anchor="t"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sp>
        <p:nvSpPr>
          <p:cNvPr id="122" name="Shape 122"/>
          <p:cNvSpPr txBox="1">
            <a:spLocks noGrp="1"/>
          </p:cNvSpPr>
          <p:nvPr>
            <p:ph type="body" idx="3"/>
          </p:nvPr>
        </p:nvSpPr>
        <p:spPr>
          <a:xfrm>
            <a:off x="5540649" y="1545075"/>
            <a:ext cx="2247900" cy="2709900"/>
          </a:xfrm>
          <a:prstGeom prst="rect">
            <a:avLst/>
          </a:prstGeom>
        </p:spPr>
        <p:txBody>
          <a:bodyPr lIns="91425" tIns="91425" rIns="91425" bIns="91425" anchor="t"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sp>
        <p:nvSpPr>
          <p:cNvPr id="123" name="Shape 123"/>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62"/>
        <p:cNvGrpSpPr/>
        <p:nvPr/>
      </p:nvGrpSpPr>
      <p:grpSpPr>
        <a:xfrm>
          <a:off x="0" y="0"/>
          <a:ext cx="0" cy="0"/>
          <a:chOff x="0" y="0"/>
          <a:chExt cx="0" cy="0"/>
        </a:xfrm>
      </p:grpSpPr>
      <p:sp>
        <p:nvSpPr>
          <p:cNvPr id="163" name="Shape 163"/>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grpSp>
        <p:nvGrpSpPr>
          <p:cNvPr id="164" name="Shape 164"/>
          <p:cNvGrpSpPr/>
          <p:nvPr/>
        </p:nvGrpSpPr>
        <p:grpSpPr>
          <a:xfrm>
            <a:off x="6946841" y="4472722"/>
            <a:ext cx="2202829" cy="670794"/>
            <a:chOff x="5575241" y="4472722"/>
            <a:chExt cx="2202829" cy="670794"/>
          </a:xfrm>
        </p:grpSpPr>
        <p:sp>
          <p:nvSpPr>
            <p:cNvPr id="165" name="Shape 165"/>
            <p:cNvSpPr/>
            <p:nvPr/>
          </p:nvSpPr>
          <p:spPr>
            <a:xfrm rot="10800000">
              <a:off x="5575241" y="4948333"/>
              <a:ext cx="394200" cy="131400"/>
            </a:xfrm>
            <a:prstGeom prst="triangle">
              <a:avLst>
                <a:gd name="adj" fmla="val 32425"/>
              </a:avLst>
            </a:prstGeom>
            <a:solidFill>
              <a:srgbClr val="D26F00"/>
            </a:solidFill>
            <a:ln>
              <a:noFill/>
            </a:ln>
          </p:spPr>
          <p:txBody>
            <a:bodyPr lIns="91425" tIns="91425" rIns="91425" bIns="91425" anchor="ctr" anchorCtr="0">
              <a:noAutofit/>
            </a:bodyPr>
            <a:lstStyle/>
            <a:p>
              <a:pPr lvl="0">
                <a:spcBef>
                  <a:spcPts val="0"/>
                </a:spcBef>
                <a:buNone/>
              </a:pPr>
              <a:endParaRPr/>
            </a:p>
          </p:txBody>
        </p:sp>
        <p:grpSp>
          <p:nvGrpSpPr>
            <p:cNvPr id="166" name="Shape 166"/>
            <p:cNvGrpSpPr/>
            <p:nvPr/>
          </p:nvGrpSpPr>
          <p:grpSpPr>
            <a:xfrm flipH="1">
              <a:off x="5734850" y="4472722"/>
              <a:ext cx="2040836" cy="670794"/>
              <a:chOff x="1297953" y="330075"/>
              <a:chExt cx="5169293" cy="1699505"/>
            </a:xfrm>
          </p:grpSpPr>
          <p:sp>
            <p:nvSpPr>
              <p:cNvPr id="167" name="Shape 167"/>
              <p:cNvSpPr/>
              <p:nvPr/>
            </p:nvSpPr>
            <p:spPr>
              <a:xfrm>
                <a:off x="1297953" y="330080"/>
                <a:ext cx="3476700" cy="1699500"/>
              </a:xfrm>
              <a:prstGeom prst="rect">
                <a:avLst/>
              </a:prstGeom>
              <a:solidFill>
                <a:srgbClr val="C7D3E6"/>
              </a:solidFill>
              <a:ln>
                <a:noFill/>
              </a:ln>
            </p:spPr>
            <p:txBody>
              <a:bodyPr lIns="91425" tIns="91425" rIns="91425" bIns="91425" anchor="ctr" anchorCtr="0">
                <a:noAutofit/>
              </a:bodyPr>
              <a:lstStyle/>
              <a:p>
                <a:pPr lvl="0" rtl="0">
                  <a:spcBef>
                    <a:spcPts val="0"/>
                  </a:spcBef>
                  <a:buNone/>
                </a:pPr>
                <a:endParaRPr/>
              </a:p>
            </p:txBody>
          </p:sp>
          <p:sp>
            <p:nvSpPr>
              <p:cNvPr id="168" name="Shape 168"/>
              <p:cNvSpPr/>
              <p:nvPr/>
            </p:nvSpPr>
            <p:spPr>
              <a:xfrm>
                <a:off x="4767747" y="330075"/>
                <a:ext cx="1699500" cy="1699500"/>
              </a:xfrm>
              <a:prstGeom prst="rtTriangle">
                <a:avLst/>
              </a:prstGeom>
              <a:solidFill>
                <a:srgbClr val="C7D3E6"/>
              </a:solidFill>
              <a:ln>
                <a:noFill/>
              </a:ln>
            </p:spPr>
            <p:txBody>
              <a:bodyPr lIns="91425" tIns="91425" rIns="91425" bIns="91425" anchor="ctr" anchorCtr="0">
                <a:noAutofit/>
              </a:bodyPr>
              <a:lstStyle/>
              <a:p>
                <a:pPr lvl="0">
                  <a:spcBef>
                    <a:spcPts val="0"/>
                  </a:spcBef>
                  <a:buNone/>
                </a:pPr>
                <a:endParaRPr/>
              </a:p>
            </p:txBody>
          </p:sp>
        </p:grpSp>
        <p:grpSp>
          <p:nvGrpSpPr>
            <p:cNvPr id="169" name="Shape 169"/>
            <p:cNvGrpSpPr/>
            <p:nvPr/>
          </p:nvGrpSpPr>
          <p:grpSpPr>
            <a:xfrm flipH="1">
              <a:off x="5578208" y="4646737"/>
              <a:ext cx="2199862" cy="304562"/>
              <a:chOff x="-5827152" y="330075"/>
              <a:chExt cx="12276018" cy="1699568"/>
            </a:xfrm>
          </p:grpSpPr>
          <p:sp>
            <p:nvSpPr>
              <p:cNvPr id="170" name="Shape 170"/>
              <p:cNvSpPr/>
              <p:nvPr/>
            </p:nvSpPr>
            <p:spPr>
              <a:xfrm>
                <a:off x="-5827152" y="330143"/>
                <a:ext cx="10612200" cy="1699500"/>
              </a:xfrm>
              <a:prstGeom prst="rect">
                <a:avLst/>
              </a:prstGeom>
              <a:solidFill>
                <a:srgbClr val="FF9800"/>
              </a:solidFill>
              <a:ln>
                <a:noFill/>
              </a:ln>
            </p:spPr>
            <p:txBody>
              <a:bodyPr lIns="91425" tIns="91425" rIns="91425" bIns="91425" anchor="ctr" anchorCtr="0">
                <a:noAutofit/>
              </a:bodyPr>
              <a:lstStyle/>
              <a:p>
                <a:pPr lvl="0" rtl="0">
                  <a:spcBef>
                    <a:spcPts val="0"/>
                  </a:spcBef>
                  <a:buNone/>
                </a:pPr>
                <a:endParaRPr/>
              </a:p>
            </p:txBody>
          </p:sp>
          <p:sp>
            <p:nvSpPr>
              <p:cNvPr id="171" name="Shape 171"/>
              <p:cNvSpPr/>
              <p:nvPr/>
            </p:nvSpPr>
            <p:spPr>
              <a:xfrm>
                <a:off x="4749365" y="330075"/>
                <a:ext cx="1699500" cy="1699500"/>
              </a:xfrm>
              <a:prstGeom prst="rtTriangle">
                <a:avLst/>
              </a:prstGeom>
              <a:solidFill>
                <a:srgbClr val="FF9800"/>
              </a:solidFill>
              <a:ln>
                <a:noFill/>
              </a:ln>
            </p:spPr>
            <p:txBody>
              <a:bodyPr lIns="91425" tIns="91425" rIns="91425" bIns="91425" anchor="ctr" anchorCtr="0">
                <a:noAutofit/>
              </a:bodyPr>
              <a:lstStyle/>
              <a:p>
                <a:pPr lvl="0">
                  <a:spcBef>
                    <a:spcPts val="0"/>
                  </a:spcBef>
                  <a:buNone/>
                </a:pPr>
                <a:endParaRPr/>
              </a:p>
            </p:txBody>
          </p:sp>
        </p:grpSp>
      </p:grpSp>
      <p:grpSp>
        <p:nvGrpSpPr>
          <p:cNvPr id="172" name="Shape 172"/>
          <p:cNvGrpSpPr/>
          <p:nvPr/>
        </p:nvGrpSpPr>
        <p:grpSpPr>
          <a:xfrm rot="10800000">
            <a:off x="-8" y="-2"/>
            <a:ext cx="2202829" cy="670794"/>
            <a:chOff x="5575241" y="4472722"/>
            <a:chExt cx="2202829" cy="670794"/>
          </a:xfrm>
        </p:grpSpPr>
        <p:sp>
          <p:nvSpPr>
            <p:cNvPr id="173" name="Shape 173"/>
            <p:cNvSpPr/>
            <p:nvPr/>
          </p:nvSpPr>
          <p:spPr>
            <a:xfrm rot="10800000">
              <a:off x="5575241" y="4948333"/>
              <a:ext cx="394200" cy="131400"/>
            </a:xfrm>
            <a:prstGeom prst="triangle">
              <a:avLst>
                <a:gd name="adj" fmla="val 32425"/>
              </a:avLst>
            </a:prstGeom>
            <a:solidFill>
              <a:srgbClr val="263248"/>
            </a:solidFill>
            <a:ln>
              <a:noFill/>
            </a:ln>
          </p:spPr>
          <p:txBody>
            <a:bodyPr lIns="91425" tIns="91425" rIns="91425" bIns="91425" anchor="ctr" anchorCtr="0">
              <a:noAutofit/>
            </a:bodyPr>
            <a:lstStyle/>
            <a:p>
              <a:pPr lvl="0">
                <a:spcBef>
                  <a:spcPts val="0"/>
                </a:spcBef>
                <a:buNone/>
              </a:pPr>
              <a:endParaRPr/>
            </a:p>
          </p:txBody>
        </p:sp>
        <p:grpSp>
          <p:nvGrpSpPr>
            <p:cNvPr id="174" name="Shape 174"/>
            <p:cNvGrpSpPr/>
            <p:nvPr/>
          </p:nvGrpSpPr>
          <p:grpSpPr>
            <a:xfrm flipH="1">
              <a:off x="5734850" y="4472722"/>
              <a:ext cx="2040836" cy="670794"/>
              <a:chOff x="1297953" y="330075"/>
              <a:chExt cx="5169293" cy="1699505"/>
            </a:xfrm>
          </p:grpSpPr>
          <p:sp>
            <p:nvSpPr>
              <p:cNvPr id="175" name="Shape 175"/>
              <p:cNvSpPr/>
              <p:nvPr/>
            </p:nvSpPr>
            <p:spPr>
              <a:xfrm>
                <a:off x="1297953" y="330080"/>
                <a:ext cx="3476700" cy="1699500"/>
              </a:xfrm>
              <a:prstGeom prst="rect">
                <a:avLst/>
              </a:prstGeom>
              <a:solidFill>
                <a:srgbClr val="C7D3E6"/>
              </a:solidFill>
              <a:ln>
                <a:noFill/>
              </a:ln>
            </p:spPr>
            <p:txBody>
              <a:bodyPr lIns="91425" tIns="91425" rIns="91425" bIns="91425" anchor="ctr" anchorCtr="0">
                <a:noAutofit/>
              </a:bodyPr>
              <a:lstStyle/>
              <a:p>
                <a:pPr lvl="0" rtl="0">
                  <a:spcBef>
                    <a:spcPts val="0"/>
                  </a:spcBef>
                  <a:buNone/>
                </a:pPr>
                <a:endParaRPr/>
              </a:p>
            </p:txBody>
          </p:sp>
          <p:sp>
            <p:nvSpPr>
              <p:cNvPr id="176" name="Shape 176"/>
              <p:cNvSpPr/>
              <p:nvPr/>
            </p:nvSpPr>
            <p:spPr>
              <a:xfrm>
                <a:off x="4767747" y="330075"/>
                <a:ext cx="1699500" cy="1699500"/>
              </a:xfrm>
              <a:prstGeom prst="rtTriangle">
                <a:avLst/>
              </a:prstGeom>
              <a:solidFill>
                <a:srgbClr val="C7D3E6"/>
              </a:solidFill>
              <a:ln>
                <a:noFill/>
              </a:ln>
            </p:spPr>
            <p:txBody>
              <a:bodyPr lIns="91425" tIns="91425" rIns="91425" bIns="91425" anchor="ctr" anchorCtr="0">
                <a:noAutofit/>
              </a:bodyPr>
              <a:lstStyle/>
              <a:p>
                <a:pPr lvl="0">
                  <a:spcBef>
                    <a:spcPts val="0"/>
                  </a:spcBef>
                  <a:buNone/>
                </a:pPr>
                <a:endParaRPr/>
              </a:p>
            </p:txBody>
          </p:sp>
        </p:grpSp>
        <p:grpSp>
          <p:nvGrpSpPr>
            <p:cNvPr id="177" name="Shape 177"/>
            <p:cNvGrpSpPr/>
            <p:nvPr/>
          </p:nvGrpSpPr>
          <p:grpSpPr>
            <a:xfrm flipH="1">
              <a:off x="5578208" y="4646737"/>
              <a:ext cx="2199862" cy="304562"/>
              <a:chOff x="-5827152" y="330075"/>
              <a:chExt cx="12276018" cy="1699568"/>
            </a:xfrm>
          </p:grpSpPr>
          <p:sp>
            <p:nvSpPr>
              <p:cNvPr id="178" name="Shape 178"/>
              <p:cNvSpPr/>
              <p:nvPr/>
            </p:nvSpPr>
            <p:spPr>
              <a:xfrm>
                <a:off x="-5827152" y="330143"/>
                <a:ext cx="10612200" cy="1699500"/>
              </a:xfrm>
              <a:prstGeom prst="rect">
                <a:avLst/>
              </a:prstGeom>
              <a:solidFill>
                <a:srgbClr val="3F5378"/>
              </a:solidFill>
              <a:ln>
                <a:noFill/>
              </a:ln>
            </p:spPr>
            <p:txBody>
              <a:bodyPr lIns="91425" tIns="91425" rIns="91425" bIns="91425" anchor="ctr" anchorCtr="0">
                <a:noAutofit/>
              </a:bodyPr>
              <a:lstStyle/>
              <a:p>
                <a:pPr lvl="0" rtl="0">
                  <a:spcBef>
                    <a:spcPts val="0"/>
                  </a:spcBef>
                  <a:buNone/>
                </a:pPr>
                <a:endParaRPr/>
              </a:p>
            </p:txBody>
          </p:sp>
          <p:sp>
            <p:nvSpPr>
              <p:cNvPr id="179" name="Shape 179"/>
              <p:cNvSpPr/>
              <p:nvPr/>
            </p:nvSpPr>
            <p:spPr>
              <a:xfrm>
                <a:off x="4749365" y="330075"/>
                <a:ext cx="1699500" cy="1699500"/>
              </a:xfrm>
              <a:prstGeom prst="rtTriangle">
                <a:avLst/>
              </a:prstGeom>
              <a:solidFill>
                <a:srgbClr val="3F5378"/>
              </a:solidFill>
              <a:ln>
                <a:noFill/>
              </a:ln>
            </p:spPr>
            <p:txBody>
              <a:bodyPr lIns="91425" tIns="91425" rIns="91425" bIns="91425" anchor="ctr" anchorCtr="0">
                <a:noAutofit/>
              </a:bodyPr>
              <a:lstStyle/>
              <a:p>
                <a:pPr lvl="0">
                  <a:spcBef>
                    <a:spcPts val="0"/>
                  </a:spcBef>
                  <a:buNone/>
                </a:pPr>
                <a:endParaRPr/>
              </a:p>
            </p:txBody>
          </p:sp>
        </p:grpSp>
      </p:grpSp>
    </p:spTree>
    <p:extLst>
      <p:ext uri="{BB962C8B-B14F-4D97-AF65-F5344CB8AC3E}">
        <p14:creationId xmlns:p14="http://schemas.microsoft.com/office/powerpoint/2010/main" val="1605315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14275" y="392575"/>
            <a:ext cx="5258400" cy="766200"/>
          </a:xfrm>
          <a:prstGeom prst="rect">
            <a:avLst/>
          </a:prstGeom>
          <a:noFill/>
          <a:ln>
            <a:noFill/>
          </a:ln>
        </p:spPr>
        <p:txBody>
          <a:bodyPr lIns="91425" tIns="91425" rIns="91425" bIns="91425" anchor="ctr" anchorCtr="0"/>
          <a:lstStyle>
            <a:lvl1pPr lvl="0">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1pPr>
            <a:lvl2pPr lvl="1">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2pPr>
            <a:lvl3pPr lvl="2">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3pPr>
            <a:lvl4pPr lvl="3">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4pPr>
            <a:lvl5pPr lvl="4">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5pPr>
            <a:lvl6pPr lvl="5">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6pPr>
            <a:lvl7pPr lvl="6">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7pPr>
            <a:lvl8pPr lvl="7">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8pPr>
            <a:lvl9pPr lvl="8">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9pPr>
          </a:lstStyle>
          <a:p>
            <a:endParaRPr/>
          </a:p>
        </p:txBody>
      </p:sp>
      <p:sp>
        <p:nvSpPr>
          <p:cNvPr id="7" name="Shape 7"/>
          <p:cNvSpPr txBox="1">
            <a:spLocks noGrp="1"/>
          </p:cNvSpPr>
          <p:nvPr>
            <p:ph type="body" idx="1"/>
          </p:nvPr>
        </p:nvSpPr>
        <p:spPr>
          <a:xfrm>
            <a:off x="814275" y="1327350"/>
            <a:ext cx="6132600" cy="3145500"/>
          </a:xfrm>
          <a:prstGeom prst="rect">
            <a:avLst/>
          </a:prstGeom>
          <a:noFill/>
          <a:ln>
            <a:noFill/>
          </a:ln>
        </p:spPr>
        <p:txBody>
          <a:bodyPr lIns="91425" tIns="91425" rIns="91425" bIns="91425" anchor="ctr" anchorCtr="0"/>
          <a:lstStyle>
            <a:lvl1pPr lvl="0">
              <a:spcBef>
                <a:spcPts val="60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1pPr>
            <a:lvl2pPr lvl="1">
              <a:spcBef>
                <a:spcPts val="48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2pPr>
            <a:lvl3pPr lvl="2">
              <a:spcBef>
                <a:spcPts val="48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3pPr>
            <a:lvl4pPr lvl="3">
              <a:spcBef>
                <a:spcPts val="36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4pPr>
            <a:lvl5pPr lvl="4">
              <a:spcBef>
                <a:spcPts val="36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5pPr>
            <a:lvl6pPr lvl="5">
              <a:spcBef>
                <a:spcPts val="36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6pPr>
            <a:lvl7pPr lvl="6">
              <a:spcBef>
                <a:spcPts val="36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7pPr>
            <a:lvl8pPr lvl="7">
              <a:spcBef>
                <a:spcPts val="36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8pPr>
            <a:lvl9pPr lvl="8">
              <a:spcBef>
                <a:spcPts val="36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9pPr>
          </a:lstStyle>
          <a:p>
            <a:endParaRPr/>
          </a:p>
        </p:txBody>
      </p:sp>
      <p:sp>
        <p:nvSpPr>
          <p:cNvPr id="8" name="Shape 8"/>
          <p:cNvSpPr txBox="1">
            <a:spLocks noGrp="1"/>
          </p:cNvSpPr>
          <p:nvPr>
            <p:ph type="sldNum" idx="12"/>
          </p:nvPr>
        </p:nvSpPr>
        <p:spPr>
          <a:xfrm>
            <a:off x="7618000" y="4636500"/>
            <a:ext cx="1487400" cy="315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200" b="1">
                <a:solidFill>
                  <a:srgbClr val="FFFFFF"/>
                </a:solidFill>
                <a:latin typeface="Roboto Condensed"/>
                <a:ea typeface="Roboto Condensed"/>
                <a:cs typeface="Roboto Condensed"/>
                <a:sym typeface="Roboto Condensed"/>
              </a:rPr>
              <a:t>‹#›</a:t>
            </a:fld>
            <a:endParaRPr lang="en" sz="1200" b="1">
              <a:solidFill>
                <a:srgbClr val="FFFFFF"/>
              </a:solidFill>
              <a:latin typeface="Roboto Condensed"/>
              <a:ea typeface="Roboto Condensed"/>
              <a:cs typeface="Roboto Condensed"/>
              <a:sym typeface="Roboto Condense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8"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16.tiff"/><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17.jpe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8.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9.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1.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chart" Target="../charts/char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2.jpeg"/></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jpeg"/><Relationship Id="rId3" Type="http://schemas.openxmlformats.org/officeDocument/2006/relationships/image" Target="../media/image23.jpe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9.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tiff"/><Relationship Id="rId1" Type="http://schemas.openxmlformats.org/officeDocument/2006/relationships/slideLayout" Target="../slideLayouts/slideLayout4.xml"/><Relationship Id="rId2"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png"/><Relationship Id="rId5" Type="http://schemas.openxmlformats.org/officeDocument/2006/relationships/image" Target="../media/image9.tiff"/><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ctrTitle"/>
          </p:nvPr>
        </p:nvSpPr>
        <p:spPr>
          <a:xfrm>
            <a:off x="685799" y="1090750"/>
            <a:ext cx="6434091" cy="2961900"/>
          </a:xfrm>
          <a:prstGeom prst="rect">
            <a:avLst/>
          </a:prstGeom>
        </p:spPr>
        <p:txBody>
          <a:bodyPr lIns="91425" tIns="91425" rIns="91425" bIns="91425" anchor="ctr" anchorCtr="0">
            <a:noAutofit/>
          </a:bodyPr>
          <a:lstStyle/>
          <a:p>
            <a:pPr lvl="0">
              <a:spcBef>
                <a:spcPts val="0"/>
              </a:spcBef>
              <a:buNone/>
            </a:pPr>
            <a:r>
              <a:rPr lang="en-US" dirty="0"/>
              <a:t>Machine Learning Algorithms for </a:t>
            </a:r>
            <a:r>
              <a:rPr lang="en-US" dirty="0"/>
              <a:t/>
            </a:r>
            <a:br>
              <a:rPr lang="en-US" dirty="0"/>
            </a:br>
            <a:r>
              <a:rPr lang="en" dirty="0" smtClean="0"/>
              <a:t>Lending </a:t>
            </a:r>
            <a:r>
              <a:rPr lang="en-US" dirty="0"/>
              <a:t>Risk</a:t>
            </a:r>
            <a:endParaRPr lang="en" dirty="0"/>
          </a:p>
        </p:txBody>
      </p:sp>
      <p:sp>
        <p:nvSpPr>
          <p:cNvPr id="2" name="TextBox 1"/>
          <p:cNvSpPr txBox="1"/>
          <p:nvPr/>
        </p:nvSpPr>
        <p:spPr>
          <a:xfrm>
            <a:off x="4481564" y="4280598"/>
            <a:ext cx="3970959" cy="307777"/>
          </a:xfrm>
          <a:prstGeom prst="rect">
            <a:avLst/>
          </a:prstGeom>
          <a:noFill/>
        </p:spPr>
        <p:txBody>
          <a:bodyPr wrap="none" rtlCol="0">
            <a:spAutoFit/>
          </a:bodyPr>
          <a:lstStyle/>
          <a:p>
            <a:r>
              <a:rPr lang="en-US" dirty="0">
                <a:solidFill>
                  <a:schemeClr val="bg1"/>
                </a:solidFill>
              </a:rPr>
              <a:t>Lin </a:t>
            </a:r>
            <a:r>
              <a:rPr lang="en-US" dirty="0" err="1">
                <a:solidFill>
                  <a:schemeClr val="bg1"/>
                </a:solidFill>
              </a:rPr>
              <a:t>Jia</a:t>
            </a:r>
            <a:r>
              <a:rPr lang="en-US" dirty="0">
                <a:solidFill>
                  <a:schemeClr val="bg1"/>
                </a:solidFill>
              </a:rPr>
              <a:t>	 Shiqi Li	 Spencer You     Mo Zou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289550" y="392575"/>
            <a:ext cx="6017125" cy="766200"/>
          </a:xfrm>
          <a:prstGeom prst="rect">
            <a:avLst/>
          </a:prstGeom>
        </p:spPr>
        <p:txBody>
          <a:bodyPr lIns="91425" tIns="91425" rIns="91425" bIns="91425" anchor="ctr" anchorCtr="0">
            <a:noAutofit/>
          </a:bodyPr>
          <a:lstStyle/>
          <a:p>
            <a:pPr lvl="0">
              <a:spcBef>
                <a:spcPts val="0"/>
              </a:spcBef>
              <a:buNone/>
            </a:pPr>
            <a:r>
              <a:rPr lang="en" dirty="0"/>
              <a:t>Interest rate increases as loan grade decreases </a:t>
            </a:r>
          </a:p>
        </p:txBody>
      </p:sp>
      <p:sp>
        <p:nvSpPr>
          <p:cNvPr id="327" name="Shape 327"/>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10</a:t>
            </a:fld>
            <a:endParaRPr lang="en"/>
          </a:p>
        </p:txBody>
      </p:sp>
      <p:pic>
        <p:nvPicPr>
          <p:cNvPr id="328" name="Shape 328"/>
          <p:cNvPicPr preferRelativeResize="0"/>
          <p:nvPr/>
        </p:nvPicPr>
        <p:blipFill>
          <a:blip r:embed="rId3">
            <a:alphaModFix/>
          </a:blip>
          <a:stretch>
            <a:fillRect/>
          </a:stretch>
        </p:blipFill>
        <p:spPr>
          <a:xfrm>
            <a:off x="1871600" y="2301701"/>
            <a:ext cx="4723174" cy="2841799"/>
          </a:xfrm>
          <a:prstGeom prst="rect">
            <a:avLst/>
          </a:prstGeom>
          <a:noFill/>
          <a:ln>
            <a:noFill/>
          </a:ln>
        </p:spPr>
      </p:pic>
      <p:graphicFrame>
        <p:nvGraphicFramePr>
          <p:cNvPr id="330" name="Shape 330"/>
          <p:cNvGraphicFramePr/>
          <p:nvPr/>
        </p:nvGraphicFramePr>
        <p:xfrm>
          <a:off x="560150" y="1484337"/>
          <a:ext cx="7805725" cy="1005780"/>
        </p:xfrm>
        <a:graphic>
          <a:graphicData uri="http://schemas.openxmlformats.org/drawingml/2006/table">
            <a:tbl>
              <a:tblPr>
                <a:noFill/>
              </a:tblPr>
              <a:tblGrid>
                <a:gridCol w="1280850">
                  <a:extLst>
                    <a:ext uri="{9D8B030D-6E8A-4147-A177-3AD203B41FA5}">
                      <a16:colId xmlns:a16="http://schemas.microsoft.com/office/drawing/2014/main" xmlns="" val="20000"/>
                    </a:ext>
                  </a:extLst>
                </a:gridCol>
                <a:gridCol w="932125">
                  <a:extLst>
                    <a:ext uri="{9D8B030D-6E8A-4147-A177-3AD203B41FA5}">
                      <a16:colId xmlns:a16="http://schemas.microsoft.com/office/drawing/2014/main" xmlns="" val="20001"/>
                    </a:ext>
                  </a:extLst>
                </a:gridCol>
                <a:gridCol w="932125">
                  <a:extLst>
                    <a:ext uri="{9D8B030D-6E8A-4147-A177-3AD203B41FA5}">
                      <a16:colId xmlns:a16="http://schemas.microsoft.com/office/drawing/2014/main" xmlns="" val="20002"/>
                    </a:ext>
                  </a:extLst>
                </a:gridCol>
                <a:gridCol w="932125">
                  <a:extLst>
                    <a:ext uri="{9D8B030D-6E8A-4147-A177-3AD203B41FA5}">
                      <a16:colId xmlns:a16="http://schemas.microsoft.com/office/drawing/2014/main" xmlns="" val="20003"/>
                    </a:ext>
                  </a:extLst>
                </a:gridCol>
                <a:gridCol w="932125">
                  <a:extLst>
                    <a:ext uri="{9D8B030D-6E8A-4147-A177-3AD203B41FA5}">
                      <a16:colId xmlns:a16="http://schemas.microsoft.com/office/drawing/2014/main" xmlns="" val="20004"/>
                    </a:ext>
                  </a:extLst>
                </a:gridCol>
                <a:gridCol w="932125">
                  <a:extLst>
                    <a:ext uri="{9D8B030D-6E8A-4147-A177-3AD203B41FA5}">
                      <a16:colId xmlns:a16="http://schemas.microsoft.com/office/drawing/2014/main" xmlns="" val="20005"/>
                    </a:ext>
                  </a:extLst>
                </a:gridCol>
                <a:gridCol w="932125">
                  <a:extLst>
                    <a:ext uri="{9D8B030D-6E8A-4147-A177-3AD203B41FA5}">
                      <a16:colId xmlns:a16="http://schemas.microsoft.com/office/drawing/2014/main" xmlns="" val="20006"/>
                    </a:ext>
                  </a:extLst>
                </a:gridCol>
                <a:gridCol w="932125">
                  <a:extLst>
                    <a:ext uri="{9D8B030D-6E8A-4147-A177-3AD203B41FA5}">
                      <a16:colId xmlns:a16="http://schemas.microsoft.com/office/drawing/2014/main" xmlns="" val="20007"/>
                    </a:ext>
                  </a:extLst>
                </a:gridCol>
              </a:tblGrid>
              <a:tr h="396210">
                <a:tc>
                  <a:txBody>
                    <a:bodyPr/>
                    <a:lstStyle/>
                    <a:p>
                      <a:pPr lvl="0" algn="ctr">
                        <a:spcBef>
                          <a:spcPts val="0"/>
                        </a:spcBef>
                        <a:buNone/>
                      </a:pPr>
                      <a:r>
                        <a:rPr lang="en">
                          <a:latin typeface="Roboto Condensed"/>
                          <a:ea typeface="Roboto Condensed"/>
                          <a:cs typeface="Roboto Condensed"/>
                          <a:sym typeface="Roboto Condensed"/>
                        </a:rPr>
                        <a:t>Grade</a:t>
                      </a:r>
                    </a:p>
                  </a:txBody>
                  <a:tcPr marL="91425" marR="91425" marT="91425" marB="91425"/>
                </a:tc>
                <a:tc>
                  <a:txBody>
                    <a:bodyPr/>
                    <a:lstStyle/>
                    <a:p>
                      <a:pPr lvl="0" algn="ctr">
                        <a:spcBef>
                          <a:spcPts val="0"/>
                        </a:spcBef>
                        <a:buNone/>
                      </a:pPr>
                      <a:r>
                        <a:rPr lang="en">
                          <a:latin typeface="Roboto Condensed"/>
                          <a:ea typeface="Roboto Condensed"/>
                          <a:cs typeface="Roboto Condensed"/>
                          <a:sym typeface="Roboto Condensed"/>
                        </a:rPr>
                        <a:t>A</a:t>
                      </a:r>
                    </a:p>
                  </a:txBody>
                  <a:tcPr marL="91425" marR="91425" marT="91425" marB="91425"/>
                </a:tc>
                <a:tc>
                  <a:txBody>
                    <a:bodyPr/>
                    <a:lstStyle/>
                    <a:p>
                      <a:pPr lvl="0" algn="ctr">
                        <a:spcBef>
                          <a:spcPts val="0"/>
                        </a:spcBef>
                        <a:buNone/>
                      </a:pPr>
                      <a:r>
                        <a:rPr lang="en">
                          <a:latin typeface="Roboto Condensed"/>
                          <a:ea typeface="Roboto Condensed"/>
                          <a:cs typeface="Roboto Condensed"/>
                          <a:sym typeface="Roboto Condensed"/>
                        </a:rPr>
                        <a:t>B</a:t>
                      </a:r>
                    </a:p>
                  </a:txBody>
                  <a:tcPr marL="91425" marR="91425" marT="91425" marB="91425"/>
                </a:tc>
                <a:tc>
                  <a:txBody>
                    <a:bodyPr/>
                    <a:lstStyle/>
                    <a:p>
                      <a:pPr lvl="0" algn="ctr">
                        <a:spcBef>
                          <a:spcPts val="0"/>
                        </a:spcBef>
                        <a:buNone/>
                      </a:pPr>
                      <a:r>
                        <a:rPr lang="en">
                          <a:latin typeface="Roboto Condensed"/>
                          <a:ea typeface="Roboto Condensed"/>
                          <a:cs typeface="Roboto Condensed"/>
                          <a:sym typeface="Roboto Condensed"/>
                        </a:rPr>
                        <a:t>C</a:t>
                      </a:r>
                    </a:p>
                  </a:txBody>
                  <a:tcPr marL="91425" marR="91425" marT="91425" marB="91425"/>
                </a:tc>
                <a:tc>
                  <a:txBody>
                    <a:bodyPr/>
                    <a:lstStyle/>
                    <a:p>
                      <a:pPr lvl="0" algn="ctr">
                        <a:spcBef>
                          <a:spcPts val="0"/>
                        </a:spcBef>
                        <a:buNone/>
                      </a:pPr>
                      <a:r>
                        <a:rPr lang="en">
                          <a:latin typeface="Roboto Condensed"/>
                          <a:ea typeface="Roboto Condensed"/>
                          <a:cs typeface="Roboto Condensed"/>
                          <a:sym typeface="Roboto Condensed"/>
                        </a:rPr>
                        <a:t>D</a:t>
                      </a:r>
                    </a:p>
                  </a:txBody>
                  <a:tcPr marL="91425" marR="91425" marT="91425" marB="91425"/>
                </a:tc>
                <a:tc>
                  <a:txBody>
                    <a:bodyPr/>
                    <a:lstStyle/>
                    <a:p>
                      <a:pPr lvl="0" algn="ctr">
                        <a:spcBef>
                          <a:spcPts val="0"/>
                        </a:spcBef>
                        <a:buNone/>
                      </a:pPr>
                      <a:r>
                        <a:rPr lang="en">
                          <a:latin typeface="Roboto Condensed"/>
                          <a:ea typeface="Roboto Condensed"/>
                          <a:cs typeface="Roboto Condensed"/>
                          <a:sym typeface="Roboto Condensed"/>
                        </a:rPr>
                        <a:t>E</a:t>
                      </a:r>
                    </a:p>
                  </a:txBody>
                  <a:tcPr marL="91425" marR="91425" marT="91425" marB="91425"/>
                </a:tc>
                <a:tc>
                  <a:txBody>
                    <a:bodyPr/>
                    <a:lstStyle/>
                    <a:p>
                      <a:pPr lvl="0" algn="ctr">
                        <a:spcBef>
                          <a:spcPts val="0"/>
                        </a:spcBef>
                        <a:buNone/>
                      </a:pPr>
                      <a:r>
                        <a:rPr lang="en">
                          <a:latin typeface="Roboto Condensed"/>
                          <a:ea typeface="Roboto Condensed"/>
                          <a:cs typeface="Roboto Condensed"/>
                          <a:sym typeface="Roboto Condensed"/>
                        </a:rPr>
                        <a:t>F</a:t>
                      </a:r>
                    </a:p>
                  </a:txBody>
                  <a:tcPr marL="91425" marR="91425" marT="91425" marB="91425"/>
                </a:tc>
                <a:tc>
                  <a:txBody>
                    <a:bodyPr/>
                    <a:lstStyle/>
                    <a:p>
                      <a:pPr lvl="0" algn="ctr">
                        <a:spcBef>
                          <a:spcPts val="0"/>
                        </a:spcBef>
                        <a:buNone/>
                      </a:pPr>
                      <a:r>
                        <a:rPr lang="en">
                          <a:latin typeface="Roboto Condensed"/>
                          <a:ea typeface="Roboto Condensed"/>
                          <a:cs typeface="Roboto Condensed"/>
                          <a:sym typeface="Roboto Condensed"/>
                        </a:rPr>
                        <a:t>G</a:t>
                      </a:r>
                    </a:p>
                  </a:txBody>
                  <a:tcPr marL="91425" marR="91425" marT="91425" marB="91425"/>
                </a:tc>
                <a:extLst>
                  <a:ext uri="{0D108BD9-81ED-4DB2-BD59-A6C34878D82A}">
                    <a16:rowId xmlns:a16="http://schemas.microsoft.com/office/drawing/2014/main" xmlns="" val="10000"/>
                  </a:ext>
                </a:extLst>
              </a:tr>
              <a:tr h="609570">
                <a:tc>
                  <a:txBody>
                    <a:bodyPr/>
                    <a:lstStyle/>
                    <a:p>
                      <a:pPr lvl="0" algn="ctr">
                        <a:spcBef>
                          <a:spcPts val="0"/>
                        </a:spcBef>
                        <a:buNone/>
                      </a:pPr>
                      <a:r>
                        <a:rPr lang="en">
                          <a:latin typeface="Roboto Condensed"/>
                          <a:ea typeface="Roboto Condensed"/>
                          <a:cs typeface="Roboto Condensed"/>
                          <a:sym typeface="Roboto Condensed"/>
                        </a:rPr>
                        <a:t>Interest Rate</a:t>
                      </a:r>
                    </a:p>
                  </a:txBody>
                  <a:tcPr marL="91425" marR="91425" marT="91425" marB="91425"/>
                </a:tc>
                <a:tc>
                  <a:txBody>
                    <a:bodyPr/>
                    <a:lstStyle/>
                    <a:p>
                      <a:pPr lvl="0" algn="ctr">
                        <a:spcBef>
                          <a:spcPts val="0"/>
                        </a:spcBef>
                        <a:buNone/>
                      </a:pPr>
                      <a:r>
                        <a:rPr lang="en">
                          <a:latin typeface="Roboto Condensed"/>
                          <a:ea typeface="Roboto Condensed"/>
                          <a:cs typeface="Roboto Condensed"/>
                          <a:sym typeface="Roboto Condensed"/>
                        </a:rPr>
                        <a:t>5.32%~ 7.97%</a:t>
                      </a:r>
                    </a:p>
                  </a:txBody>
                  <a:tcPr marL="91425" marR="91425" marT="91425" marB="91425"/>
                </a:tc>
                <a:tc>
                  <a:txBody>
                    <a:bodyPr/>
                    <a:lstStyle/>
                    <a:p>
                      <a:pPr lvl="0" algn="ctr">
                        <a:spcBef>
                          <a:spcPts val="0"/>
                        </a:spcBef>
                        <a:buNone/>
                      </a:pPr>
                      <a:r>
                        <a:rPr lang="en">
                          <a:latin typeface="Roboto Condensed"/>
                          <a:ea typeface="Roboto Condensed"/>
                          <a:cs typeface="Roboto Condensed"/>
                          <a:sym typeface="Roboto Condensed"/>
                        </a:rPr>
                        <a:t>9.44%~ 11.99%</a:t>
                      </a:r>
                    </a:p>
                  </a:txBody>
                  <a:tcPr marL="91425" marR="91425" marT="91425" marB="91425"/>
                </a:tc>
                <a:tc>
                  <a:txBody>
                    <a:bodyPr/>
                    <a:lstStyle/>
                    <a:p>
                      <a:pPr lvl="0" algn="ctr">
                        <a:spcBef>
                          <a:spcPts val="0"/>
                        </a:spcBef>
                        <a:buNone/>
                      </a:pPr>
                      <a:r>
                        <a:rPr lang="en">
                          <a:latin typeface="Roboto Condensed"/>
                          <a:ea typeface="Roboto Condensed"/>
                          <a:cs typeface="Roboto Condensed"/>
                          <a:sym typeface="Roboto Condensed"/>
                        </a:rPr>
                        <a:t>12.62%~16.02%</a:t>
                      </a:r>
                    </a:p>
                  </a:txBody>
                  <a:tcPr marL="91425" marR="91425" marT="91425" marB="91425"/>
                </a:tc>
                <a:tc>
                  <a:txBody>
                    <a:bodyPr/>
                    <a:lstStyle/>
                    <a:p>
                      <a:pPr lvl="0" algn="ctr">
                        <a:spcBef>
                          <a:spcPts val="0"/>
                        </a:spcBef>
                        <a:buNone/>
                      </a:pPr>
                      <a:r>
                        <a:rPr lang="en">
                          <a:latin typeface="Roboto Condensed"/>
                          <a:ea typeface="Roboto Condensed"/>
                          <a:cs typeface="Roboto Condensed"/>
                          <a:sym typeface="Roboto Condensed"/>
                        </a:rPr>
                        <a:t>17.09%~21.45%</a:t>
                      </a:r>
                    </a:p>
                  </a:txBody>
                  <a:tcPr marL="91425" marR="91425" marT="91425" marB="91425"/>
                </a:tc>
                <a:tc>
                  <a:txBody>
                    <a:bodyPr/>
                    <a:lstStyle/>
                    <a:p>
                      <a:pPr lvl="0" algn="ctr">
                        <a:spcBef>
                          <a:spcPts val="0"/>
                        </a:spcBef>
                        <a:buNone/>
                      </a:pPr>
                      <a:r>
                        <a:rPr lang="en">
                          <a:latin typeface="Roboto Condensed"/>
                          <a:ea typeface="Roboto Condensed"/>
                          <a:cs typeface="Roboto Condensed"/>
                          <a:sym typeface="Roboto Condensed"/>
                        </a:rPr>
                        <a:t>22.91%~26.30%</a:t>
                      </a:r>
                    </a:p>
                  </a:txBody>
                  <a:tcPr marL="91425" marR="91425" marT="91425" marB="91425"/>
                </a:tc>
                <a:tc>
                  <a:txBody>
                    <a:bodyPr/>
                    <a:lstStyle/>
                    <a:p>
                      <a:pPr lvl="0" algn="ctr">
                        <a:spcBef>
                          <a:spcPts val="0"/>
                        </a:spcBef>
                        <a:buNone/>
                      </a:pPr>
                      <a:r>
                        <a:rPr lang="en">
                          <a:latin typeface="Roboto Condensed"/>
                          <a:ea typeface="Roboto Condensed"/>
                          <a:cs typeface="Roboto Condensed"/>
                          <a:sym typeface="Roboto Condensed"/>
                        </a:rPr>
                        <a:t>28.72%~30.75%</a:t>
                      </a:r>
                    </a:p>
                  </a:txBody>
                  <a:tcPr marL="91425" marR="91425" marT="91425" marB="91425"/>
                </a:tc>
                <a:tc>
                  <a:txBody>
                    <a:bodyPr/>
                    <a:lstStyle/>
                    <a:p>
                      <a:pPr lvl="0" algn="ctr">
                        <a:spcBef>
                          <a:spcPts val="0"/>
                        </a:spcBef>
                        <a:buNone/>
                      </a:pPr>
                      <a:r>
                        <a:rPr lang="en">
                          <a:latin typeface="Roboto Condensed"/>
                          <a:ea typeface="Roboto Condensed"/>
                          <a:cs typeface="Roboto Condensed"/>
                          <a:sym typeface="Roboto Condensed"/>
                        </a:rPr>
                        <a:t>30.79%~30.99%</a:t>
                      </a:r>
                    </a:p>
                  </a:txBody>
                  <a:tcPr marL="91425" marR="91425" marT="91425" marB="91425"/>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61263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7" name="Shape 337"/>
          <p:cNvPicPr preferRelativeResize="0"/>
          <p:nvPr/>
        </p:nvPicPr>
        <p:blipFill>
          <a:blip r:embed="rId3">
            <a:alphaModFix/>
          </a:blip>
          <a:stretch>
            <a:fillRect/>
          </a:stretch>
        </p:blipFill>
        <p:spPr>
          <a:xfrm>
            <a:off x="1195724" y="1324612"/>
            <a:ext cx="6422276" cy="3311888"/>
          </a:xfrm>
          <a:prstGeom prst="rect">
            <a:avLst/>
          </a:prstGeom>
          <a:noFill/>
          <a:ln>
            <a:noFill/>
          </a:ln>
        </p:spPr>
      </p:pic>
      <p:sp>
        <p:nvSpPr>
          <p:cNvPr id="335" name="Shape 335"/>
          <p:cNvSpPr txBox="1">
            <a:spLocks noGrp="1"/>
          </p:cNvSpPr>
          <p:nvPr>
            <p:ph type="title"/>
          </p:nvPr>
        </p:nvSpPr>
        <p:spPr>
          <a:xfrm>
            <a:off x="175364" y="392575"/>
            <a:ext cx="7133311" cy="766200"/>
          </a:xfrm>
          <a:prstGeom prst="rect">
            <a:avLst/>
          </a:prstGeom>
        </p:spPr>
        <p:txBody>
          <a:bodyPr lIns="91425" tIns="91425" rIns="91425" bIns="91425" anchor="ctr" anchorCtr="0">
            <a:noAutofit/>
          </a:bodyPr>
          <a:lstStyle/>
          <a:p>
            <a:pPr lvl="0">
              <a:spcBef>
                <a:spcPts val="0"/>
              </a:spcBef>
              <a:buNone/>
            </a:pPr>
            <a:r>
              <a:rPr lang="en"/>
              <a:t>The loans on Lending Club are not evenly distributed geographically</a:t>
            </a:r>
          </a:p>
        </p:txBody>
      </p:sp>
      <p:sp>
        <p:nvSpPr>
          <p:cNvPr id="336" name="Shape 336"/>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11</a:t>
            </a:fld>
            <a:endParaRPr lang="en"/>
          </a:p>
        </p:txBody>
      </p:sp>
    </p:spTree>
    <p:extLst>
      <p:ext uri="{BB962C8B-B14F-4D97-AF65-F5344CB8AC3E}">
        <p14:creationId xmlns:p14="http://schemas.microsoft.com/office/powerpoint/2010/main" val="1473909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ctrTitle"/>
          </p:nvPr>
        </p:nvSpPr>
        <p:spPr>
          <a:xfrm>
            <a:off x="463525" y="2871148"/>
            <a:ext cx="4094400" cy="1159800"/>
          </a:xfrm>
          <a:prstGeom prst="rect">
            <a:avLst/>
          </a:prstGeom>
        </p:spPr>
        <p:txBody>
          <a:bodyPr lIns="91425" tIns="91425" rIns="91425" bIns="91425" anchor="b" anchorCtr="0">
            <a:noAutofit/>
          </a:bodyPr>
          <a:lstStyle/>
          <a:p>
            <a:pPr lvl="0" rtl="0">
              <a:spcBef>
                <a:spcPts val="0"/>
              </a:spcBef>
              <a:buNone/>
            </a:pPr>
            <a:r>
              <a:rPr lang="en-US" dirty="0"/>
              <a:t>Data Pre-processing</a:t>
            </a:r>
            <a:endParaRPr lang="en" dirty="0"/>
          </a:p>
        </p:txBody>
      </p:sp>
      <p:sp>
        <p:nvSpPr>
          <p:cNvPr id="222" name="Shape 222"/>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12</a:t>
            </a:fld>
            <a:endParaRPr lang="en"/>
          </a:p>
        </p:txBody>
      </p:sp>
      <p:sp>
        <p:nvSpPr>
          <p:cNvPr id="223" name="Shape 223"/>
          <p:cNvSpPr txBox="1"/>
          <p:nvPr/>
        </p:nvSpPr>
        <p:spPr>
          <a:xfrm>
            <a:off x="463525" y="0"/>
            <a:ext cx="2181600" cy="3136200"/>
          </a:xfrm>
          <a:prstGeom prst="rect">
            <a:avLst/>
          </a:prstGeom>
          <a:noFill/>
          <a:ln>
            <a:noFill/>
          </a:ln>
        </p:spPr>
        <p:txBody>
          <a:bodyPr lIns="91425" tIns="91425" rIns="91425" bIns="91425" anchor="b" anchorCtr="0">
            <a:noAutofit/>
          </a:bodyPr>
          <a:lstStyle/>
          <a:p>
            <a:pPr lvl="0">
              <a:spcBef>
                <a:spcPts val="0"/>
              </a:spcBef>
              <a:buNone/>
            </a:pPr>
            <a:r>
              <a:rPr lang="en-US" sz="12000" b="1" dirty="0">
                <a:solidFill>
                  <a:srgbClr val="3F5378"/>
                </a:solidFill>
                <a:latin typeface="Roboto Condensed"/>
                <a:ea typeface="Roboto Condensed"/>
                <a:cs typeface="Roboto Condensed"/>
                <a:sym typeface="Roboto Condensed"/>
              </a:rPr>
              <a:t>2</a:t>
            </a:r>
            <a:endParaRPr lang="en" sz="12000" b="1" dirty="0">
              <a:solidFill>
                <a:srgbClr val="3F5378"/>
              </a:solidFill>
              <a:latin typeface="Roboto Condensed"/>
              <a:ea typeface="Roboto Condensed"/>
              <a:cs typeface="Roboto Condensed"/>
              <a:sym typeface="Roboto Condensed"/>
            </a:endParaRPr>
          </a:p>
        </p:txBody>
      </p:sp>
      <p:sp>
        <p:nvSpPr>
          <p:cNvPr id="2" name="Subtitle 1"/>
          <p:cNvSpPr>
            <a:spLocks noGrp="1"/>
          </p:cNvSpPr>
          <p:nvPr>
            <p:ph type="subTitle" idx="1"/>
          </p:nvPr>
        </p:nvSpPr>
        <p:spPr/>
        <p:txBody>
          <a:bodyPr/>
          <a:lstStyle/>
          <a:p>
            <a:r>
              <a:rPr lang="en-US" dirty="0"/>
              <a:t>Lin</a:t>
            </a:r>
          </a:p>
        </p:txBody>
      </p:sp>
    </p:spTree>
    <p:extLst>
      <p:ext uri="{BB962C8B-B14F-4D97-AF65-F5344CB8AC3E}">
        <p14:creationId xmlns:p14="http://schemas.microsoft.com/office/powerpoint/2010/main" val="57579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294986" y="369997"/>
            <a:ext cx="5258400" cy="766200"/>
          </a:xfrm>
          <a:prstGeom prst="rect">
            <a:avLst/>
          </a:prstGeom>
        </p:spPr>
        <p:txBody>
          <a:bodyPr lIns="91425" tIns="91425" rIns="91425" bIns="91425" anchor="ctr" anchorCtr="0">
            <a:noAutofit/>
          </a:bodyPr>
          <a:lstStyle/>
          <a:p>
            <a:pPr lvl="0" rtl="0">
              <a:spcBef>
                <a:spcPts val="0"/>
              </a:spcBef>
              <a:buNone/>
            </a:pPr>
            <a:r>
              <a:rPr lang="en-US" dirty="0"/>
              <a:t>The original dataset is organized but messy </a:t>
            </a:r>
            <a:endParaRPr lang="en" dirty="0"/>
          </a:p>
        </p:txBody>
      </p:sp>
      <p:sp>
        <p:nvSpPr>
          <p:cNvPr id="191" name="Shape 191"/>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13</a:t>
            </a:fld>
            <a:endParaRPr lang="en"/>
          </a:p>
        </p:txBody>
      </p:sp>
      <p:sp>
        <p:nvSpPr>
          <p:cNvPr id="193" name="Shape 193"/>
          <p:cNvSpPr txBox="1"/>
          <p:nvPr/>
        </p:nvSpPr>
        <p:spPr>
          <a:xfrm>
            <a:off x="859543" y="1405892"/>
            <a:ext cx="7964100" cy="446508"/>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US" sz="1200" dirty="0">
                <a:solidFill>
                  <a:schemeClr val="dk1"/>
                </a:solidFill>
              </a:rPr>
              <a:t>We used a historical dataset of Lending Club from 2012-2013, with 100,000+ rows and 98 variables.</a:t>
            </a:r>
          </a:p>
        </p:txBody>
      </p:sp>
      <p:sp>
        <p:nvSpPr>
          <p:cNvPr id="4" name="Rectangle 3"/>
          <p:cNvSpPr/>
          <p:nvPr/>
        </p:nvSpPr>
        <p:spPr>
          <a:xfrm>
            <a:off x="578486" y="2313048"/>
            <a:ext cx="1656715" cy="2156178"/>
          </a:xfrm>
          <a:prstGeom prst="rect">
            <a:avLst/>
          </a:prstGeom>
          <a:solidFill>
            <a:srgbClr val="C7D3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263248"/>
                </a:solidFill>
                <a:latin typeface="Roboto Condensed Light"/>
                <a:ea typeface="Roboto Condensed Light"/>
                <a:cs typeface="Roboto Condensed Light"/>
              </a:rPr>
              <a:t>BORROWER</a:t>
            </a:r>
          </a:p>
          <a:p>
            <a:pPr algn="ctr"/>
            <a:endParaRPr lang="en-US" sz="1200" b="1" dirty="0">
              <a:solidFill>
                <a:srgbClr val="263248"/>
              </a:solidFill>
              <a:latin typeface="Roboto Condensed Light"/>
              <a:ea typeface="Roboto Condensed Light"/>
              <a:cs typeface="Roboto Condensed Light"/>
            </a:endParaRPr>
          </a:p>
          <a:p>
            <a:pPr marL="285750" indent="-285750">
              <a:buFont typeface="Wingdings" charset="2"/>
              <a:buChar char="§"/>
            </a:pPr>
            <a:r>
              <a:rPr lang="en-US" dirty="0">
                <a:solidFill>
                  <a:srgbClr val="263248"/>
                </a:solidFill>
                <a:latin typeface="Roboto Condensed Light"/>
                <a:ea typeface="Roboto Condensed Light"/>
                <a:cs typeface="Roboto Condensed Light"/>
              </a:rPr>
              <a:t>Location</a:t>
            </a:r>
          </a:p>
          <a:p>
            <a:pPr marL="285750" indent="-285750">
              <a:buFont typeface="Wingdings" charset="2"/>
              <a:buChar char="§"/>
            </a:pPr>
            <a:r>
              <a:rPr lang="en-US" dirty="0">
                <a:solidFill>
                  <a:srgbClr val="263248"/>
                </a:solidFill>
                <a:latin typeface="Roboto Condensed Light"/>
                <a:ea typeface="Roboto Condensed Light"/>
                <a:cs typeface="Roboto Condensed Light"/>
              </a:rPr>
              <a:t>Annual income</a:t>
            </a:r>
          </a:p>
          <a:p>
            <a:pPr marL="285750" indent="-285750">
              <a:buFont typeface="Wingdings" charset="2"/>
              <a:buChar char="§"/>
            </a:pPr>
            <a:r>
              <a:rPr lang="en-US" dirty="0">
                <a:solidFill>
                  <a:srgbClr val="263248"/>
                </a:solidFill>
                <a:latin typeface="Roboto Condensed Light"/>
                <a:ea typeface="Roboto Condensed Light"/>
                <a:cs typeface="Roboto Condensed Light"/>
              </a:rPr>
              <a:t>Employment</a:t>
            </a:r>
          </a:p>
          <a:p>
            <a:pPr marL="285750" indent="-285750">
              <a:buFont typeface="Wingdings" charset="2"/>
              <a:buChar char="§"/>
            </a:pPr>
            <a:r>
              <a:rPr lang="en-US" dirty="0">
                <a:solidFill>
                  <a:srgbClr val="263248"/>
                </a:solidFill>
                <a:latin typeface="Roboto Condensed Light"/>
                <a:ea typeface="Roboto Condensed Light"/>
                <a:cs typeface="Roboto Condensed Light"/>
              </a:rPr>
              <a:t>Home type</a:t>
            </a:r>
          </a:p>
          <a:p>
            <a:pPr marL="285750" indent="-285750">
              <a:buFont typeface="Wingdings" charset="2"/>
              <a:buChar char="§"/>
            </a:pPr>
            <a:r>
              <a:rPr lang="en-US" dirty="0">
                <a:solidFill>
                  <a:srgbClr val="263248"/>
                </a:solidFill>
                <a:latin typeface="Roboto Condensed Light"/>
                <a:ea typeface="Roboto Condensed Light"/>
                <a:cs typeface="Roboto Condensed Light"/>
              </a:rPr>
              <a:t>Total Account #</a:t>
            </a:r>
          </a:p>
          <a:p>
            <a:pPr algn="ctr"/>
            <a:endParaRPr lang="en-US" sz="1200" dirty="0">
              <a:solidFill>
                <a:srgbClr val="263248"/>
              </a:solidFill>
              <a:latin typeface="Roboto Condensed Light"/>
              <a:ea typeface="Roboto Condensed Light"/>
              <a:cs typeface="Roboto Condensed Light"/>
            </a:endParaRPr>
          </a:p>
        </p:txBody>
      </p:sp>
      <p:sp>
        <p:nvSpPr>
          <p:cNvPr id="13" name="Rectangle 12"/>
          <p:cNvSpPr/>
          <p:nvPr/>
        </p:nvSpPr>
        <p:spPr>
          <a:xfrm>
            <a:off x="2458086" y="2313048"/>
            <a:ext cx="1656715" cy="2156178"/>
          </a:xfrm>
          <a:prstGeom prst="rect">
            <a:avLst/>
          </a:prstGeom>
          <a:solidFill>
            <a:srgbClr val="C7D3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263248"/>
                </a:solidFill>
                <a:latin typeface="Roboto Condensed Light"/>
                <a:ea typeface="Roboto Condensed Light"/>
                <a:cs typeface="Roboto Condensed Light"/>
              </a:rPr>
              <a:t>FINANCE</a:t>
            </a:r>
          </a:p>
          <a:p>
            <a:pPr algn="ctr"/>
            <a:endParaRPr lang="en-US" sz="1200" b="1" dirty="0">
              <a:solidFill>
                <a:srgbClr val="263248"/>
              </a:solidFill>
              <a:latin typeface="Roboto Condensed Light"/>
              <a:ea typeface="Roboto Condensed Light"/>
              <a:cs typeface="Roboto Condensed Light"/>
            </a:endParaRPr>
          </a:p>
          <a:p>
            <a:pPr marL="285750" indent="-285750">
              <a:buFont typeface="Wingdings" charset="2"/>
              <a:buChar char="§"/>
            </a:pPr>
            <a:r>
              <a:rPr lang="en-US" dirty="0">
                <a:solidFill>
                  <a:srgbClr val="263248"/>
                </a:solidFill>
                <a:latin typeface="Roboto Condensed Light"/>
                <a:ea typeface="Roboto Condensed Light"/>
                <a:cs typeface="Roboto Condensed Light"/>
              </a:rPr>
              <a:t>DTI ratio</a:t>
            </a:r>
          </a:p>
          <a:p>
            <a:pPr marL="285750" indent="-285750">
              <a:buFont typeface="Wingdings" charset="2"/>
              <a:buChar char="§"/>
            </a:pPr>
            <a:r>
              <a:rPr lang="en-US" dirty="0">
                <a:solidFill>
                  <a:srgbClr val="263248"/>
                </a:solidFill>
                <a:latin typeface="Roboto Condensed Light"/>
                <a:ea typeface="Roboto Condensed Light"/>
                <a:cs typeface="Roboto Condensed Light"/>
              </a:rPr>
              <a:t>FICO score</a:t>
            </a:r>
          </a:p>
          <a:p>
            <a:pPr marL="285750" indent="-285750">
              <a:buFont typeface="Wingdings" charset="2"/>
              <a:buChar char="§"/>
            </a:pPr>
            <a:r>
              <a:rPr lang="en-US" dirty="0">
                <a:solidFill>
                  <a:srgbClr val="263248"/>
                </a:solidFill>
                <a:latin typeface="Roboto Condensed Light"/>
                <a:ea typeface="Roboto Condensed Light"/>
                <a:cs typeface="Roboto Condensed Light"/>
              </a:rPr>
              <a:t>Delinquency</a:t>
            </a:r>
          </a:p>
          <a:p>
            <a:pPr marL="285750" indent="-285750">
              <a:buFont typeface="Wingdings" charset="2"/>
              <a:buChar char="§"/>
            </a:pPr>
            <a:r>
              <a:rPr lang="en-US" dirty="0">
                <a:solidFill>
                  <a:srgbClr val="263248"/>
                </a:solidFill>
                <a:latin typeface="Roboto Condensed Light"/>
                <a:ea typeface="Roboto Condensed Light"/>
                <a:cs typeface="Roboto Condensed Light"/>
              </a:rPr>
              <a:t>Revolving ratio</a:t>
            </a:r>
          </a:p>
          <a:p>
            <a:pPr marL="285750" indent="-285750">
              <a:buFont typeface="Wingdings" charset="2"/>
              <a:buChar char="§"/>
            </a:pPr>
            <a:r>
              <a:rPr lang="en-US" dirty="0">
                <a:solidFill>
                  <a:srgbClr val="263248"/>
                </a:solidFill>
                <a:latin typeface="Roboto Condensed Light"/>
                <a:ea typeface="Roboto Condensed Light"/>
                <a:cs typeface="Roboto Condensed Light"/>
              </a:rPr>
              <a:t>Bankruptcy</a:t>
            </a:r>
          </a:p>
          <a:p>
            <a:pPr algn="ctr"/>
            <a:endParaRPr lang="en-US" sz="1200" dirty="0">
              <a:solidFill>
                <a:srgbClr val="263248"/>
              </a:solidFill>
              <a:latin typeface="Roboto Condensed Light"/>
              <a:ea typeface="Roboto Condensed Light"/>
              <a:cs typeface="Roboto Condensed Light"/>
            </a:endParaRPr>
          </a:p>
        </p:txBody>
      </p:sp>
      <p:sp>
        <p:nvSpPr>
          <p:cNvPr id="14" name="Rectangle 13"/>
          <p:cNvSpPr/>
          <p:nvPr/>
        </p:nvSpPr>
        <p:spPr>
          <a:xfrm>
            <a:off x="4337686" y="2341100"/>
            <a:ext cx="1656715" cy="2156178"/>
          </a:xfrm>
          <a:prstGeom prst="rect">
            <a:avLst/>
          </a:prstGeom>
          <a:solidFill>
            <a:srgbClr val="C7D3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263248"/>
                </a:solidFill>
                <a:latin typeface="Roboto Condensed Light"/>
                <a:ea typeface="Roboto Condensed Light"/>
                <a:cs typeface="Roboto Condensed Light"/>
              </a:rPr>
              <a:t>LOAN</a:t>
            </a:r>
          </a:p>
          <a:p>
            <a:pPr algn="ctr"/>
            <a:endParaRPr lang="en-US" sz="1200" b="1" dirty="0">
              <a:solidFill>
                <a:srgbClr val="263248"/>
              </a:solidFill>
              <a:latin typeface="Roboto Condensed Light"/>
              <a:ea typeface="Roboto Condensed Light"/>
              <a:cs typeface="Roboto Condensed Light"/>
            </a:endParaRPr>
          </a:p>
          <a:p>
            <a:pPr marL="285750" indent="-285750">
              <a:buFont typeface="Wingdings" charset="2"/>
              <a:buChar char="§"/>
            </a:pPr>
            <a:r>
              <a:rPr lang="en-US" dirty="0">
                <a:solidFill>
                  <a:srgbClr val="263248"/>
                </a:solidFill>
                <a:latin typeface="Roboto Condensed Light"/>
                <a:ea typeface="Roboto Condensed Light"/>
                <a:cs typeface="Roboto Condensed Light"/>
              </a:rPr>
              <a:t>Loan amount</a:t>
            </a:r>
          </a:p>
          <a:p>
            <a:pPr marL="285750" indent="-285750">
              <a:buFont typeface="Wingdings" charset="2"/>
              <a:buChar char="§"/>
            </a:pPr>
            <a:r>
              <a:rPr lang="en-US" dirty="0">
                <a:solidFill>
                  <a:srgbClr val="263248"/>
                </a:solidFill>
                <a:latin typeface="Roboto Condensed Light"/>
                <a:ea typeface="Roboto Condensed Light"/>
                <a:cs typeface="Roboto Condensed Light"/>
              </a:rPr>
              <a:t>Term</a:t>
            </a:r>
          </a:p>
          <a:p>
            <a:pPr marL="285750" indent="-285750">
              <a:buFont typeface="Wingdings" charset="2"/>
              <a:buChar char="§"/>
            </a:pPr>
            <a:r>
              <a:rPr lang="en-US" dirty="0">
                <a:solidFill>
                  <a:srgbClr val="263248"/>
                </a:solidFill>
                <a:latin typeface="Roboto Condensed Light"/>
                <a:ea typeface="Roboto Condensed Light"/>
                <a:cs typeface="Roboto Condensed Light"/>
              </a:rPr>
              <a:t>Interest rate</a:t>
            </a:r>
          </a:p>
          <a:p>
            <a:pPr marL="285750" indent="-285750">
              <a:buFont typeface="Wingdings" charset="2"/>
              <a:buChar char="§"/>
            </a:pPr>
            <a:r>
              <a:rPr lang="en-US" dirty="0">
                <a:solidFill>
                  <a:srgbClr val="263248"/>
                </a:solidFill>
                <a:latin typeface="Roboto Condensed Light"/>
                <a:ea typeface="Roboto Condensed Light"/>
                <a:cs typeface="Roboto Condensed Light"/>
              </a:rPr>
              <a:t>Grade</a:t>
            </a:r>
          </a:p>
          <a:p>
            <a:pPr marL="285750" indent="-285750">
              <a:buFont typeface="Wingdings" charset="2"/>
              <a:buChar char="§"/>
            </a:pPr>
            <a:r>
              <a:rPr lang="en-US" dirty="0">
                <a:solidFill>
                  <a:srgbClr val="263248"/>
                </a:solidFill>
                <a:latin typeface="Roboto Condensed Light"/>
                <a:ea typeface="Roboto Condensed Light"/>
                <a:cs typeface="Roboto Condensed Light"/>
              </a:rPr>
              <a:t>Purpose</a:t>
            </a:r>
          </a:p>
          <a:p>
            <a:pPr algn="ctr"/>
            <a:endParaRPr lang="en-US" sz="1200" dirty="0">
              <a:solidFill>
                <a:srgbClr val="263248"/>
              </a:solidFill>
              <a:latin typeface="Roboto Condensed Light"/>
              <a:ea typeface="Roboto Condensed Light"/>
              <a:cs typeface="Roboto Condensed Light"/>
            </a:endParaRPr>
          </a:p>
        </p:txBody>
      </p:sp>
      <p:sp>
        <p:nvSpPr>
          <p:cNvPr id="15" name="Rectangle 14"/>
          <p:cNvSpPr/>
          <p:nvPr/>
        </p:nvSpPr>
        <p:spPr>
          <a:xfrm>
            <a:off x="6344356" y="2341100"/>
            <a:ext cx="2540000" cy="2128126"/>
          </a:xfrm>
          <a:prstGeom prst="rect">
            <a:avLst/>
          </a:prstGeom>
          <a:solidFill>
            <a:srgbClr val="86B4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b="1" dirty="0">
                <a:solidFill>
                  <a:srgbClr val="263248"/>
                </a:solidFill>
                <a:latin typeface="Roboto Condensed Light"/>
                <a:ea typeface="Roboto Condensed Light"/>
                <a:cs typeface="Roboto Condensed Light"/>
              </a:rPr>
              <a:t>LOAN STATUS</a:t>
            </a:r>
          </a:p>
          <a:p>
            <a:pPr marL="285750" indent="-285750">
              <a:lnSpc>
                <a:spcPct val="200000"/>
              </a:lnSpc>
              <a:buFont typeface="Wingdings" charset="2"/>
              <a:buChar char="§"/>
            </a:pPr>
            <a:r>
              <a:rPr lang="en-US" sz="1600" dirty="0">
                <a:solidFill>
                  <a:srgbClr val="263248"/>
                </a:solidFill>
                <a:latin typeface="Roboto Condensed Light"/>
                <a:ea typeface="Roboto Condensed Light"/>
                <a:cs typeface="Roboto Condensed Light"/>
              </a:rPr>
              <a:t>0: Bad scenario</a:t>
            </a:r>
            <a:endParaRPr lang="en-US" dirty="0">
              <a:solidFill>
                <a:srgbClr val="263248"/>
              </a:solidFill>
              <a:latin typeface="Roboto Condensed Light"/>
              <a:ea typeface="Roboto Condensed Light"/>
              <a:cs typeface="Roboto Condensed Light"/>
            </a:endParaRPr>
          </a:p>
          <a:p>
            <a:pPr marL="285750" lvl="2" indent="-285750">
              <a:lnSpc>
                <a:spcPct val="200000"/>
              </a:lnSpc>
              <a:buFont typeface="Wingdings" charset="2"/>
              <a:buChar char="§"/>
            </a:pPr>
            <a:r>
              <a:rPr lang="en-US" sz="1600" dirty="0">
                <a:solidFill>
                  <a:srgbClr val="263248"/>
                </a:solidFill>
                <a:latin typeface="Roboto Condensed Light"/>
                <a:ea typeface="Roboto Condensed Light"/>
                <a:cs typeface="Roboto Condensed Light"/>
              </a:rPr>
              <a:t>1: Good scenario</a:t>
            </a:r>
          </a:p>
          <a:p>
            <a:pPr algn="ctr"/>
            <a:endParaRPr lang="en-US" sz="1200" dirty="0">
              <a:solidFill>
                <a:srgbClr val="263248"/>
              </a:solidFill>
              <a:latin typeface="Roboto Condensed Light"/>
              <a:ea typeface="Roboto Condensed Light"/>
              <a:cs typeface="Roboto Condensed Light"/>
            </a:endParaRPr>
          </a:p>
        </p:txBody>
      </p:sp>
      <p:cxnSp>
        <p:nvCxnSpPr>
          <p:cNvPr id="6" name="Straight Arrow Connector 5"/>
          <p:cNvCxnSpPr/>
          <p:nvPr/>
        </p:nvCxnSpPr>
        <p:spPr>
          <a:xfrm flipV="1">
            <a:off x="578486" y="2021581"/>
            <a:ext cx="5415915" cy="21708"/>
          </a:xfrm>
          <a:prstGeom prst="straightConnector1">
            <a:avLst/>
          </a:prstGeom>
          <a:ln w="38100">
            <a:solidFill>
              <a:srgbClr val="3E527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269068" y="1863210"/>
            <a:ext cx="1965581" cy="307777"/>
          </a:xfrm>
          <a:prstGeom prst="rect">
            <a:avLst/>
          </a:prstGeom>
          <a:solidFill>
            <a:schemeClr val="bg1"/>
          </a:solidFill>
        </p:spPr>
        <p:txBody>
          <a:bodyPr wrap="square" rtlCol="0">
            <a:spAutoFit/>
          </a:bodyPr>
          <a:lstStyle/>
          <a:p>
            <a:r>
              <a:rPr lang="en-US" dirty="0">
                <a:solidFill>
                  <a:srgbClr val="263248"/>
                </a:solidFill>
                <a:latin typeface="Roboto Condensed Light"/>
                <a:ea typeface="Roboto Condensed Light"/>
                <a:cs typeface="Roboto Condensed Light"/>
              </a:rPr>
              <a:t>Independent Variables</a:t>
            </a:r>
          </a:p>
        </p:txBody>
      </p:sp>
      <p:cxnSp>
        <p:nvCxnSpPr>
          <p:cNvPr id="19" name="Straight Arrow Connector 18"/>
          <p:cNvCxnSpPr/>
          <p:nvPr/>
        </p:nvCxnSpPr>
        <p:spPr>
          <a:xfrm>
            <a:off x="6344356" y="2010096"/>
            <a:ext cx="2540000" cy="11485"/>
          </a:xfrm>
          <a:prstGeom prst="straightConnector1">
            <a:avLst/>
          </a:prstGeom>
          <a:ln w="38100">
            <a:solidFill>
              <a:srgbClr val="3E527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771851" y="1842728"/>
            <a:ext cx="1866121" cy="307777"/>
          </a:xfrm>
          <a:prstGeom prst="rect">
            <a:avLst/>
          </a:prstGeom>
          <a:solidFill>
            <a:schemeClr val="bg1"/>
          </a:solidFill>
        </p:spPr>
        <p:txBody>
          <a:bodyPr wrap="square" rtlCol="0">
            <a:spAutoFit/>
          </a:bodyPr>
          <a:lstStyle/>
          <a:p>
            <a:r>
              <a:rPr lang="en-US" dirty="0">
                <a:solidFill>
                  <a:srgbClr val="263248"/>
                </a:solidFill>
                <a:latin typeface="Roboto Condensed Light"/>
                <a:ea typeface="Roboto Condensed Light"/>
                <a:cs typeface="Roboto Condensed Light"/>
              </a:rPr>
              <a:t>Dependent Variables</a:t>
            </a:r>
          </a:p>
        </p:txBody>
      </p:sp>
    </p:spTree>
    <p:extLst>
      <p:ext uri="{BB962C8B-B14F-4D97-AF65-F5344CB8AC3E}">
        <p14:creationId xmlns:p14="http://schemas.microsoft.com/office/powerpoint/2010/main" val="686078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294986" y="369997"/>
            <a:ext cx="6534792" cy="766200"/>
          </a:xfrm>
          <a:prstGeom prst="rect">
            <a:avLst/>
          </a:prstGeom>
        </p:spPr>
        <p:txBody>
          <a:bodyPr lIns="91425" tIns="91425" rIns="91425" bIns="91425" anchor="ctr" anchorCtr="0">
            <a:noAutofit/>
          </a:bodyPr>
          <a:lstStyle/>
          <a:p>
            <a:pPr lvl="0" rtl="0">
              <a:spcBef>
                <a:spcPts val="0"/>
              </a:spcBef>
              <a:buNone/>
            </a:pPr>
            <a:r>
              <a:rPr lang="en-US" sz="1800" dirty="0"/>
              <a:t>We did feature transformations to serve for the models</a:t>
            </a:r>
            <a:endParaRPr lang="en" sz="1800" dirty="0"/>
          </a:p>
        </p:txBody>
      </p:sp>
      <p:sp>
        <p:nvSpPr>
          <p:cNvPr id="191" name="Shape 191"/>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14</a:t>
            </a:fld>
            <a:endParaRPr lang="en"/>
          </a:p>
        </p:txBody>
      </p:sp>
      <p:graphicFrame>
        <p:nvGraphicFramePr>
          <p:cNvPr id="3" name="Table 2"/>
          <p:cNvGraphicFramePr>
            <a:graphicFrameLocks noGrp="1"/>
          </p:cNvGraphicFramePr>
          <p:nvPr>
            <p:extLst/>
          </p:nvPr>
        </p:nvGraphicFramePr>
        <p:xfrm>
          <a:off x="543342" y="1810505"/>
          <a:ext cx="8211930" cy="2027871"/>
        </p:xfrm>
        <a:graphic>
          <a:graphicData uri="http://schemas.openxmlformats.org/drawingml/2006/table">
            <a:tbl>
              <a:tblPr firstRow="1" bandRow="1"/>
              <a:tblGrid>
                <a:gridCol w="2109547">
                  <a:extLst>
                    <a:ext uri="{9D8B030D-6E8A-4147-A177-3AD203B41FA5}">
                      <a16:colId xmlns:a16="http://schemas.microsoft.com/office/drawing/2014/main" xmlns="" val="20000"/>
                    </a:ext>
                  </a:extLst>
                </a:gridCol>
                <a:gridCol w="3014133">
                  <a:extLst>
                    <a:ext uri="{9D8B030D-6E8A-4147-A177-3AD203B41FA5}">
                      <a16:colId xmlns:a16="http://schemas.microsoft.com/office/drawing/2014/main" xmlns="" val="20001"/>
                    </a:ext>
                  </a:extLst>
                </a:gridCol>
                <a:gridCol w="3088250">
                  <a:extLst>
                    <a:ext uri="{9D8B030D-6E8A-4147-A177-3AD203B41FA5}">
                      <a16:colId xmlns:a16="http://schemas.microsoft.com/office/drawing/2014/main" xmlns="" val="20002"/>
                    </a:ext>
                  </a:extLst>
                </a:gridCol>
              </a:tblGrid>
              <a:tr h="397769">
                <a:tc>
                  <a:txBody>
                    <a:bodyPr/>
                    <a:lstStyle/>
                    <a:p>
                      <a:pPr marL="0" marR="0" indent="0" algn="ctr" rtl="0">
                        <a:lnSpc>
                          <a:spcPct val="100000"/>
                        </a:lnSpc>
                        <a:spcBef>
                          <a:spcPts val="0"/>
                        </a:spcBef>
                        <a:spcAft>
                          <a:spcPts val="0"/>
                        </a:spcAft>
                        <a:buFont typeface="Wingdings" charset="2"/>
                        <a:buNone/>
                      </a:pPr>
                      <a:r>
                        <a:rPr lang="en-US" sz="1500" b="0" i="0" u="none" strike="noStrike" cap="none" dirty="0">
                          <a:solidFill>
                            <a:srgbClr val="263248"/>
                          </a:solidFill>
                          <a:latin typeface="Roboto Condensed Light"/>
                          <a:ea typeface="Roboto Condensed Light"/>
                          <a:cs typeface="Roboto Condensed Light"/>
                          <a:sym typeface="Arial"/>
                        </a:rPr>
                        <a:t>Problem</a:t>
                      </a:r>
                    </a:p>
                  </a:txBody>
                  <a:tcPr anchor="ct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7D3E7"/>
                    </a:solidFill>
                  </a:tcPr>
                </a:tc>
                <a:tc>
                  <a:txBody>
                    <a:bodyPr/>
                    <a:lstStyle/>
                    <a:p>
                      <a:pPr marL="0" marR="0" indent="0" algn="ctr" rtl="0">
                        <a:lnSpc>
                          <a:spcPct val="100000"/>
                        </a:lnSpc>
                        <a:spcBef>
                          <a:spcPts val="0"/>
                        </a:spcBef>
                        <a:spcAft>
                          <a:spcPts val="0"/>
                        </a:spcAft>
                        <a:buFont typeface="Wingdings" charset="2"/>
                        <a:buNone/>
                      </a:pPr>
                      <a:r>
                        <a:rPr lang="en-US" sz="1500" b="0" i="0" u="none" strike="noStrike" cap="none" dirty="0">
                          <a:solidFill>
                            <a:srgbClr val="263248"/>
                          </a:solidFill>
                          <a:latin typeface="Roboto Condensed Light"/>
                          <a:ea typeface="Roboto Condensed Light"/>
                          <a:cs typeface="Roboto Condensed Light"/>
                          <a:sym typeface="Arial"/>
                        </a:rPr>
                        <a:t>Methodology</a:t>
                      </a:r>
                    </a:p>
                  </a:txBody>
                  <a:tcPr anchor="ct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7D3E7"/>
                    </a:solidFill>
                  </a:tcPr>
                </a:tc>
                <a:tc>
                  <a:txBody>
                    <a:bodyPr/>
                    <a:lstStyle/>
                    <a:p>
                      <a:pPr marL="0" marR="0" indent="0" algn="ctr" rtl="0">
                        <a:lnSpc>
                          <a:spcPct val="100000"/>
                        </a:lnSpc>
                        <a:spcBef>
                          <a:spcPts val="0"/>
                        </a:spcBef>
                        <a:spcAft>
                          <a:spcPts val="0"/>
                        </a:spcAft>
                        <a:buFont typeface="Wingdings" charset="2"/>
                        <a:buNone/>
                      </a:pPr>
                      <a:r>
                        <a:rPr lang="en-US" sz="1500" b="0" i="0" u="none" strike="noStrike" cap="none" dirty="0">
                          <a:solidFill>
                            <a:srgbClr val="263248"/>
                          </a:solidFill>
                          <a:latin typeface="Roboto Condensed Light"/>
                          <a:ea typeface="Roboto Condensed Light"/>
                          <a:cs typeface="Roboto Condensed Light"/>
                          <a:sym typeface="Arial"/>
                        </a:rPr>
                        <a:t>Example</a:t>
                      </a:r>
                    </a:p>
                  </a:txBody>
                  <a:tcPr anchor="ct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7D3E7"/>
                    </a:solidFill>
                  </a:tcPr>
                </a:tc>
                <a:extLst>
                  <a:ext uri="{0D108BD9-81ED-4DB2-BD59-A6C34878D82A}">
                    <a16:rowId xmlns:a16="http://schemas.microsoft.com/office/drawing/2014/main" xmlns="" val="10000"/>
                  </a:ext>
                </a:extLst>
              </a:tr>
              <a:tr h="536531">
                <a:tc>
                  <a:txBody>
                    <a:bodyPr/>
                    <a:lstStyle/>
                    <a:p>
                      <a:pPr marL="0" marR="0" indent="0" algn="l" rtl="0">
                        <a:lnSpc>
                          <a:spcPct val="100000"/>
                        </a:lnSpc>
                        <a:spcBef>
                          <a:spcPts val="0"/>
                        </a:spcBef>
                        <a:spcAft>
                          <a:spcPts val="0"/>
                        </a:spcAft>
                        <a:buFont typeface="Wingdings" charset="2"/>
                        <a:buNone/>
                      </a:pPr>
                      <a:r>
                        <a:rPr lang="en-US" sz="1500" b="0" i="0" u="none" strike="noStrike" cap="none" dirty="0">
                          <a:solidFill>
                            <a:srgbClr val="263248"/>
                          </a:solidFill>
                          <a:latin typeface="Roboto Condensed Light"/>
                          <a:ea typeface="Roboto Condensed Light"/>
                          <a:cs typeface="Roboto Condensed Light"/>
                          <a:sym typeface="Arial"/>
                        </a:rPr>
                        <a:t>Missing values</a:t>
                      </a:r>
                    </a:p>
                  </a:txBody>
                  <a:tcPr anchor="ct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rtl="0">
                        <a:lnSpc>
                          <a:spcPct val="100000"/>
                        </a:lnSpc>
                        <a:spcBef>
                          <a:spcPts val="0"/>
                        </a:spcBef>
                        <a:spcAft>
                          <a:spcPts val="0"/>
                        </a:spcAft>
                        <a:buFont typeface="Wingdings" charset="2"/>
                        <a:buNone/>
                      </a:pPr>
                      <a:r>
                        <a:rPr lang="en-US" sz="1500" b="0" i="0" u="none" strike="noStrike" cap="none" dirty="0">
                          <a:solidFill>
                            <a:srgbClr val="263248"/>
                          </a:solidFill>
                          <a:latin typeface="Roboto Condensed Light"/>
                          <a:ea typeface="Roboto Condensed Light"/>
                          <a:cs typeface="Roboto Condensed Light"/>
                          <a:sym typeface="Arial"/>
                        </a:rPr>
                        <a:t>Delete rows/columns</a:t>
                      </a:r>
                    </a:p>
                  </a:txBody>
                  <a:tcPr anchor="ct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rtl="0">
                        <a:lnSpc>
                          <a:spcPct val="100000"/>
                        </a:lnSpc>
                        <a:spcBef>
                          <a:spcPts val="0"/>
                        </a:spcBef>
                        <a:spcAft>
                          <a:spcPts val="0"/>
                        </a:spcAft>
                        <a:buFont typeface="Wingdings" charset="2"/>
                        <a:buNone/>
                      </a:pPr>
                      <a:r>
                        <a:rPr lang="en-US" sz="1500" b="0" i="0" u="none" strike="noStrike" cap="none" dirty="0">
                          <a:solidFill>
                            <a:srgbClr val="263248"/>
                          </a:solidFill>
                          <a:latin typeface="Roboto Condensed Light"/>
                          <a:ea typeface="Roboto Condensed Light"/>
                          <a:cs typeface="Roboto Condensed Light"/>
                          <a:sym typeface="Arial"/>
                        </a:rPr>
                        <a:t>Home ownership; Verification</a:t>
                      </a:r>
                    </a:p>
                  </a:txBody>
                  <a:tcPr anchor="ct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544931">
                <a:tc>
                  <a:txBody>
                    <a:bodyPr/>
                    <a:lstStyle/>
                    <a:p>
                      <a:pPr marL="0" marR="0" indent="0" algn="l" rtl="0">
                        <a:lnSpc>
                          <a:spcPct val="100000"/>
                        </a:lnSpc>
                        <a:spcBef>
                          <a:spcPts val="0"/>
                        </a:spcBef>
                        <a:spcAft>
                          <a:spcPts val="0"/>
                        </a:spcAft>
                        <a:buFont typeface="Wingdings" charset="2"/>
                        <a:buNone/>
                      </a:pPr>
                      <a:r>
                        <a:rPr lang="en-US" sz="1500" b="0" i="0" u="none" strike="noStrike" cap="none" dirty="0">
                          <a:solidFill>
                            <a:srgbClr val="263248"/>
                          </a:solidFill>
                          <a:latin typeface="Roboto Condensed Light"/>
                          <a:ea typeface="Roboto Condensed Light"/>
                          <a:cs typeface="Roboto Condensed Light"/>
                          <a:sym typeface="Arial"/>
                        </a:rPr>
                        <a:t>Multiple classes</a:t>
                      </a:r>
                    </a:p>
                  </a:txBody>
                  <a:tcPr anchor="ct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rtl="0">
                        <a:lnSpc>
                          <a:spcPct val="100000"/>
                        </a:lnSpc>
                        <a:spcBef>
                          <a:spcPts val="0"/>
                        </a:spcBef>
                        <a:spcAft>
                          <a:spcPts val="0"/>
                        </a:spcAft>
                        <a:buFont typeface="Wingdings" charset="2"/>
                        <a:buNone/>
                      </a:pPr>
                      <a:r>
                        <a:rPr lang="en-US" sz="1500" b="0" i="0" u="none" strike="noStrike" cap="none" dirty="0">
                          <a:solidFill>
                            <a:srgbClr val="263248"/>
                          </a:solidFill>
                          <a:latin typeface="Roboto Condensed Light"/>
                          <a:ea typeface="Roboto Condensed Light"/>
                          <a:cs typeface="Roboto Condensed Light"/>
                          <a:sym typeface="Arial"/>
                        </a:rPr>
                        <a:t>Transfer to binary variables</a:t>
                      </a:r>
                    </a:p>
                  </a:txBody>
                  <a:tcPr anchor="ct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rtl="0">
                        <a:lnSpc>
                          <a:spcPct val="100000"/>
                        </a:lnSpc>
                        <a:spcBef>
                          <a:spcPts val="0"/>
                        </a:spcBef>
                        <a:spcAft>
                          <a:spcPts val="0"/>
                        </a:spcAft>
                        <a:buFont typeface="Wingdings" charset="2"/>
                        <a:buNone/>
                      </a:pPr>
                      <a:r>
                        <a:rPr lang="en-US" sz="1500" b="0" i="0" u="none" strike="noStrike" cap="none" dirty="0">
                          <a:solidFill>
                            <a:srgbClr val="263248"/>
                          </a:solidFill>
                          <a:latin typeface="Roboto Condensed Light"/>
                          <a:ea typeface="Roboto Condensed Light"/>
                          <a:cs typeface="Roboto Condensed Light"/>
                          <a:sym typeface="Arial"/>
                        </a:rPr>
                        <a:t>Loan</a:t>
                      </a:r>
                      <a:r>
                        <a:rPr lang="en-US" sz="1500" b="0" i="0" u="none" strike="noStrike" cap="none" baseline="0" dirty="0">
                          <a:solidFill>
                            <a:srgbClr val="263248"/>
                          </a:solidFill>
                          <a:latin typeface="Roboto Condensed Light"/>
                          <a:ea typeface="Roboto Condensed Light"/>
                          <a:cs typeface="Roboto Condensed Light"/>
                          <a:sym typeface="Arial"/>
                        </a:rPr>
                        <a:t> Status</a:t>
                      </a:r>
                      <a:endParaRPr lang="en-US" sz="1500" b="0" i="0" u="none" strike="noStrike" cap="none" dirty="0">
                        <a:solidFill>
                          <a:srgbClr val="263248"/>
                        </a:solidFill>
                        <a:latin typeface="Roboto Condensed Light"/>
                        <a:ea typeface="Roboto Condensed Light"/>
                        <a:cs typeface="Roboto Condensed Light"/>
                        <a:sym typeface="Arial"/>
                      </a:endParaRPr>
                    </a:p>
                  </a:txBody>
                  <a:tcPr anchor="ct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548640">
                <a:tc>
                  <a:txBody>
                    <a:bodyPr/>
                    <a:lstStyle/>
                    <a:p>
                      <a:pPr marL="0" marR="0" indent="0" algn="l" rtl="0">
                        <a:lnSpc>
                          <a:spcPct val="100000"/>
                        </a:lnSpc>
                        <a:spcBef>
                          <a:spcPts val="0"/>
                        </a:spcBef>
                        <a:spcAft>
                          <a:spcPts val="0"/>
                        </a:spcAft>
                        <a:buFont typeface="Wingdings" charset="2"/>
                        <a:buNone/>
                      </a:pPr>
                      <a:r>
                        <a:rPr lang="en-US" sz="1500" b="0" i="0" u="none" strike="noStrike" cap="none" dirty="0">
                          <a:solidFill>
                            <a:srgbClr val="263248"/>
                          </a:solidFill>
                          <a:latin typeface="Roboto Condensed Light"/>
                          <a:ea typeface="Roboto Condensed Light"/>
                          <a:cs typeface="Roboto Condensed Light"/>
                          <a:sym typeface="Arial"/>
                        </a:rPr>
                        <a:t>Repetitive features</a:t>
                      </a:r>
                    </a:p>
                  </a:txBody>
                  <a:tcPr anchor="ct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rtl="0">
                        <a:lnSpc>
                          <a:spcPct val="100000"/>
                        </a:lnSpc>
                        <a:spcBef>
                          <a:spcPts val="0"/>
                        </a:spcBef>
                        <a:spcAft>
                          <a:spcPts val="0"/>
                        </a:spcAft>
                        <a:buFont typeface="Wingdings" charset="2"/>
                        <a:buNone/>
                      </a:pPr>
                      <a:r>
                        <a:rPr lang="en-US" sz="1500" b="0" i="0" u="none" strike="noStrike" cap="none" dirty="0">
                          <a:solidFill>
                            <a:srgbClr val="263248"/>
                          </a:solidFill>
                          <a:latin typeface="Roboto Condensed Light"/>
                          <a:ea typeface="Roboto Condensed Light"/>
                          <a:cs typeface="Roboto Condensed Light"/>
                          <a:sym typeface="Arial"/>
                        </a:rPr>
                        <a:t>Find the business</a:t>
                      </a:r>
                      <a:r>
                        <a:rPr lang="en-US" sz="1500" b="0" i="0" u="none" strike="noStrike" cap="none" baseline="0" dirty="0">
                          <a:solidFill>
                            <a:srgbClr val="263248"/>
                          </a:solidFill>
                          <a:latin typeface="Roboto Condensed Light"/>
                          <a:ea typeface="Roboto Condensed Light"/>
                          <a:cs typeface="Roboto Condensed Light"/>
                          <a:sym typeface="Arial"/>
                        </a:rPr>
                        <a:t> insights and transform them into one</a:t>
                      </a:r>
                      <a:endParaRPr lang="en-US" sz="1500" b="0" i="0" u="none" strike="noStrike" cap="none" dirty="0">
                        <a:solidFill>
                          <a:srgbClr val="263248"/>
                        </a:solidFill>
                        <a:latin typeface="Roboto Condensed Light"/>
                        <a:ea typeface="Roboto Condensed Light"/>
                        <a:cs typeface="Roboto Condensed Light"/>
                        <a:sym typeface="Arial"/>
                      </a:endParaRPr>
                    </a:p>
                  </a:txBody>
                  <a:tcPr anchor="ct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rtl="0">
                        <a:lnSpc>
                          <a:spcPct val="100000"/>
                        </a:lnSpc>
                        <a:spcBef>
                          <a:spcPts val="0"/>
                        </a:spcBef>
                        <a:spcAft>
                          <a:spcPts val="0"/>
                        </a:spcAft>
                        <a:buFont typeface="Wingdings" charset="2"/>
                        <a:buNone/>
                      </a:pPr>
                      <a:r>
                        <a:rPr lang="en-US" sz="1500" b="0" i="0" u="none" strike="noStrike" cap="none" dirty="0">
                          <a:solidFill>
                            <a:srgbClr val="263248"/>
                          </a:solidFill>
                          <a:latin typeface="Roboto Condensed Light"/>
                          <a:ea typeface="Roboto Condensed Light"/>
                          <a:cs typeface="Roboto Condensed Light"/>
                          <a:sym typeface="Arial"/>
                        </a:rPr>
                        <a:t>Average</a:t>
                      </a:r>
                      <a:r>
                        <a:rPr lang="en-US" sz="1500" b="0" i="0" u="none" strike="noStrike" cap="none" baseline="0" dirty="0">
                          <a:solidFill>
                            <a:srgbClr val="263248"/>
                          </a:solidFill>
                          <a:latin typeface="Roboto Condensed Light"/>
                          <a:ea typeface="Roboto Condensed Light"/>
                          <a:cs typeface="Roboto Condensed Light"/>
                          <a:sym typeface="Arial"/>
                        </a:rPr>
                        <a:t> FICO score</a:t>
                      </a:r>
                      <a:endParaRPr lang="en-US" sz="1500" b="0" i="0" u="none" strike="noStrike" cap="none" dirty="0">
                        <a:solidFill>
                          <a:srgbClr val="263248"/>
                        </a:solidFill>
                        <a:latin typeface="Roboto Condensed Light"/>
                        <a:ea typeface="Roboto Condensed Light"/>
                        <a:cs typeface="Roboto Condensed Light"/>
                        <a:sym typeface="Arial"/>
                      </a:endParaRPr>
                    </a:p>
                  </a:txBody>
                  <a:tcPr anchor="ct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44318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294986" y="369997"/>
            <a:ext cx="6534792" cy="766200"/>
          </a:xfrm>
          <a:prstGeom prst="rect">
            <a:avLst/>
          </a:prstGeom>
        </p:spPr>
        <p:txBody>
          <a:bodyPr lIns="91425" tIns="91425" rIns="91425" bIns="91425" anchor="ctr" anchorCtr="0">
            <a:noAutofit/>
          </a:bodyPr>
          <a:lstStyle/>
          <a:p>
            <a:pPr lvl="0" rtl="0">
              <a:spcBef>
                <a:spcPts val="0"/>
              </a:spcBef>
              <a:buNone/>
            </a:pPr>
            <a:r>
              <a:rPr lang="en-US" sz="1800" dirty="0"/>
              <a:t>SMOTE is used to solve imbalance problem in y variable</a:t>
            </a:r>
            <a:endParaRPr lang="en" sz="1800" dirty="0"/>
          </a:p>
        </p:txBody>
      </p:sp>
      <p:sp>
        <p:nvSpPr>
          <p:cNvPr id="191" name="Shape 191"/>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15</a:t>
            </a:fld>
            <a:endParaRPr lang="en"/>
          </a:p>
        </p:txBody>
      </p:sp>
      <p:sp>
        <p:nvSpPr>
          <p:cNvPr id="193" name="Shape 193"/>
          <p:cNvSpPr txBox="1"/>
          <p:nvPr/>
        </p:nvSpPr>
        <p:spPr>
          <a:xfrm>
            <a:off x="294986" y="1366573"/>
            <a:ext cx="3869753" cy="831253"/>
          </a:xfrm>
          <a:prstGeom prst="rect">
            <a:avLst/>
          </a:prstGeom>
          <a:noFill/>
          <a:ln>
            <a:noFill/>
          </a:ln>
        </p:spPr>
        <p:txBody>
          <a:bodyPr lIns="91425" tIns="91425" rIns="91425" bIns="91425" anchor="t" anchorCtr="0">
            <a:noAutofit/>
          </a:bodyPr>
          <a:lstStyle/>
          <a:p>
            <a:pPr>
              <a:lnSpc>
                <a:spcPct val="115000"/>
              </a:lnSpc>
              <a:buClr>
                <a:schemeClr val="dk1"/>
              </a:buClr>
              <a:buSzPct val="91666"/>
            </a:pPr>
            <a:r>
              <a:rPr lang="en-US" b="1" dirty="0"/>
              <a:t> </a:t>
            </a:r>
            <a:r>
              <a:rPr lang="en-US" sz="2000" b="1" dirty="0">
                <a:solidFill>
                  <a:srgbClr val="263248"/>
                </a:solidFill>
                <a:latin typeface="Roboto Condensed Light"/>
                <a:ea typeface="Roboto Condensed Light"/>
                <a:cs typeface="Roboto Condensed Light"/>
                <a:sym typeface="Roboto Condensed Light"/>
              </a:rPr>
              <a:t>IMBALANCE </a:t>
            </a:r>
            <a:r>
              <a:rPr lang="en-US" sz="1200" dirty="0">
                <a:solidFill>
                  <a:srgbClr val="263248"/>
                </a:solidFill>
                <a:latin typeface="Roboto Condensed Light"/>
                <a:ea typeface="Roboto Condensed Light"/>
                <a:cs typeface="Roboto Condensed Light"/>
                <a:sym typeface="Roboto Condensed Light"/>
              </a:rPr>
              <a:t>Problem should be solved!</a:t>
            </a:r>
          </a:p>
          <a:p>
            <a:pPr algn="ctr">
              <a:lnSpc>
                <a:spcPct val="115000"/>
              </a:lnSpc>
              <a:buClr>
                <a:schemeClr val="dk1"/>
              </a:buClr>
              <a:buSzPct val="91666"/>
            </a:pPr>
            <a:r>
              <a:rPr lang="en-US" sz="1200" dirty="0">
                <a:solidFill>
                  <a:srgbClr val="263248"/>
                </a:solidFill>
                <a:latin typeface="Roboto Condensed Light"/>
                <a:ea typeface="Roboto Condensed Light"/>
                <a:cs typeface="Roboto Condensed Light"/>
              </a:rPr>
              <a:t># (</a:t>
            </a:r>
            <a:r>
              <a:rPr lang="en-US" sz="1200" dirty="0" err="1">
                <a:solidFill>
                  <a:srgbClr val="263248"/>
                </a:solidFill>
                <a:latin typeface="Roboto Condensed Light"/>
                <a:ea typeface="Roboto Condensed Light"/>
                <a:cs typeface="Roboto Condensed Light"/>
              </a:rPr>
              <a:t>loan_status</a:t>
            </a:r>
            <a:r>
              <a:rPr lang="en-US" sz="1200" dirty="0">
                <a:solidFill>
                  <a:srgbClr val="263248"/>
                </a:solidFill>
                <a:latin typeface="Roboto Condensed Light"/>
                <a:ea typeface="Roboto Condensed Light"/>
                <a:cs typeface="Roboto Condensed Light"/>
              </a:rPr>
              <a:t>=1) : # (</a:t>
            </a:r>
            <a:r>
              <a:rPr lang="en-US" sz="1200" dirty="0" err="1">
                <a:solidFill>
                  <a:srgbClr val="263248"/>
                </a:solidFill>
                <a:latin typeface="Roboto Condensed Light"/>
                <a:ea typeface="Roboto Condensed Light"/>
                <a:cs typeface="Roboto Condensed Light"/>
              </a:rPr>
              <a:t>loan_status</a:t>
            </a:r>
            <a:r>
              <a:rPr lang="en-US" sz="1200" dirty="0">
                <a:solidFill>
                  <a:srgbClr val="263248"/>
                </a:solidFill>
                <a:latin typeface="Roboto Condensed Light"/>
                <a:ea typeface="Roboto Condensed Light"/>
                <a:cs typeface="Roboto Condensed Light"/>
              </a:rPr>
              <a:t>=0) = </a:t>
            </a:r>
            <a:r>
              <a:rPr lang="en-US" sz="2000" b="1" dirty="0">
                <a:solidFill>
                  <a:srgbClr val="263248"/>
                </a:solidFill>
                <a:latin typeface="Roboto Condensed Light"/>
                <a:ea typeface="Roboto Condensed Light"/>
                <a:cs typeface="Roboto Condensed Light"/>
              </a:rPr>
              <a:t>5:1</a:t>
            </a:r>
          </a:p>
        </p:txBody>
      </p:sp>
      <p:sp>
        <p:nvSpPr>
          <p:cNvPr id="3" name="TextBox 2"/>
          <p:cNvSpPr txBox="1"/>
          <p:nvPr/>
        </p:nvSpPr>
        <p:spPr>
          <a:xfrm>
            <a:off x="4623710" y="1400850"/>
            <a:ext cx="4380089" cy="417871"/>
          </a:xfrm>
          <a:prstGeom prst="rect">
            <a:avLst/>
          </a:prstGeom>
          <a:noFill/>
        </p:spPr>
        <p:txBody>
          <a:bodyPr wrap="square" rtlCol="0">
            <a:spAutoFit/>
          </a:bodyPr>
          <a:lstStyle/>
          <a:p>
            <a:pPr lvl="0">
              <a:lnSpc>
                <a:spcPct val="115000"/>
              </a:lnSpc>
              <a:buClr>
                <a:srgbClr val="000000"/>
              </a:buClr>
              <a:buSzPct val="91666"/>
            </a:pPr>
            <a:r>
              <a:rPr lang="en-US" sz="2000" b="1" dirty="0">
                <a:solidFill>
                  <a:srgbClr val="263248"/>
                </a:solidFill>
                <a:latin typeface="Roboto Condensed Light"/>
                <a:ea typeface="Roboto Condensed Light"/>
                <a:cs typeface="Roboto Condensed Light"/>
              </a:rPr>
              <a:t>SMOTE </a:t>
            </a:r>
            <a:r>
              <a:rPr lang="en-US" sz="1200" dirty="0">
                <a:solidFill>
                  <a:srgbClr val="263248"/>
                </a:solidFill>
                <a:latin typeface="Roboto Condensed Light"/>
                <a:ea typeface="Roboto Condensed Light"/>
                <a:cs typeface="Roboto Condensed Light"/>
              </a:rPr>
              <a:t>Synthetic Minority Over-sampling Technique</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8101" t="9565" r="13719" b="14589"/>
          <a:stretch/>
        </p:blipFill>
        <p:spPr>
          <a:xfrm>
            <a:off x="1825539" y="2305693"/>
            <a:ext cx="2073991" cy="1064110"/>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8587" t="13593" r="8539" b="11830"/>
          <a:stretch/>
        </p:blipFill>
        <p:spPr>
          <a:xfrm>
            <a:off x="1793674" y="3936562"/>
            <a:ext cx="2089705" cy="101553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3869" y="2619022"/>
            <a:ext cx="3722104" cy="1815166"/>
          </a:xfrm>
          <a:prstGeom prst="rect">
            <a:avLst/>
          </a:prstGeom>
        </p:spPr>
      </p:pic>
      <p:sp>
        <p:nvSpPr>
          <p:cNvPr id="9" name="Right Arrow 8"/>
          <p:cNvSpPr/>
          <p:nvPr/>
        </p:nvSpPr>
        <p:spPr>
          <a:xfrm>
            <a:off x="4132447" y="3500454"/>
            <a:ext cx="654755" cy="213051"/>
          </a:xfrm>
          <a:prstGeom prst="right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25539" y="3367113"/>
            <a:ext cx="1824155" cy="1077218"/>
          </a:xfrm>
          <a:prstGeom prst="rect">
            <a:avLst/>
          </a:prstGeom>
          <a:noFill/>
        </p:spPr>
        <p:txBody>
          <a:bodyPr wrap="square" rtlCol="0">
            <a:spAutoFit/>
          </a:bodyPr>
          <a:lstStyle/>
          <a:p>
            <a:pPr marL="457200" indent="387350">
              <a:buClr>
                <a:schemeClr val="dk1"/>
              </a:buClr>
              <a:buSzPct val="78571"/>
            </a:pPr>
            <a:r>
              <a:rPr lang="en-US" sz="3200" b="1" dirty="0">
                <a:solidFill>
                  <a:schemeClr val="accent1">
                    <a:lumMod val="75000"/>
                  </a:schemeClr>
                </a:solidFill>
                <a:latin typeface="Roboto Condensed Light"/>
                <a:ea typeface="Roboto Condensed Light"/>
                <a:cs typeface="Roboto Condensed Light"/>
                <a:sym typeface="Roboto Condensed Light"/>
              </a:rPr>
              <a:t>+</a:t>
            </a:r>
          </a:p>
          <a:p>
            <a:endParaRPr lang="en-US" sz="3200" dirty="0">
              <a:solidFill>
                <a:schemeClr val="accent1">
                  <a:lumMod val="75000"/>
                </a:schemeClr>
              </a:solidFill>
            </a:endParaRPr>
          </a:p>
        </p:txBody>
      </p:sp>
      <p:sp>
        <p:nvSpPr>
          <p:cNvPr id="2" name="TextBox 1"/>
          <p:cNvSpPr txBox="1"/>
          <p:nvPr/>
        </p:nvSpPr>
        <p:spPr>
          <a:xfrm>
            <a:off x="427269" y="2639870"/>
            <a:ext cx="1641228" cy="338554"/>
          </a:xfrm>
          <a:prstGeom prst="rect">
            <a:avLst/>
          </a:prstGeom>
          <a:noFill/>
        </p:spPr>
        <p:txBody>
          <a:bodyPr wrap="square" rtlCol="0">
            <a:spAutoFit/>
          </a:bodyPr>
          <a:lstStyle/>
          <a:p>
            <a:r>
              <a:rPr lang="en-US" sz="1600" dirty="0" err="1">
                <a:solidFill>
                  <a:srgbClr val="263248"/>
                </a:solidFill>
                <a:latin typeface="Roboto Condensed Light"/>
                <a:ea typeface="Roboto Condensed Light"/>
                <a:cs typeface="Roboto Condensed Light"/>
              </a:rPr>
              <a:t>Undersampling</a:t>
            </a:r>
            <a:endParaRPr lang="en-US" sz="1600" dirty="0">
              <a:solidFill>
                <a:srgbClr val="263248"/>
              </a:solidFill>
              <a:latin typeface="Roboto Condensed Light"/>
              <a:ea typeface="Roboto Condensed Light"/>
              <a:cs typeface="Roboto Condensed Light"/>
            </a:endParaRPr>
          </a:p>
        </p:txBody>
      </p:sp>
      <p:sp>
        <p:nvSpPr>
          <p:cNvPr id="12" name="TextBox 11"/>
          <p:cNvSpPr txBox="1"/>
          <p:nvPr/>
        </p:nvSpPr>
        <p:spPr>
          <a:xfrm>
            <a:off x="458675" y="4284135"/>
            <a:ext cx="1498688" cy="338554"/>
          </a:xfrm>
          <a:prstGeom prst="rect">
            <a:avLst/>
          </a:prstGeom>
          <a:noFill/>
        </p:spPr>
        <p:txBody>
          <a:bodyPr wrap="square" rtlCol="0">
            <a:spAutoFit/>
          </a:bodyPr>
          <a:lstStyle/>
          <a:p>
            <a:r>
              <a:rPr lang="en-US" sz="1600" dirty="0">
                <a:solidFill>
                  <a:srgbClr val="263248"/>
                </a:solidFill>
                <a:latin typeface="Roboto Condensed Light"/>
                <a:ea typeface="Roboto Condensed Light"/>
                <a:cs typeface="Roboto Condensed Light"/>
              </a:rPr>
              <a:t>Oversampling</a:t>
            </a:r>
          </a:p>
        </p:txBody>
      </p:sp>
    </p:spTree>
    <p:extLst>
      <p:ext uri="{BB962C8B-B14F-4D97-AF65-F5344CB8AC3E}">
        <p14:creationId xmlns:p14="http://schemas.microsoft.com/office/powerpoint/2010/main" val="2036546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294986" y="369997"/>
            <a:ext cx="6534792" cy="766200"/>
          </a:xfrm>
          <a:prstGeom prst="rect">
            <a:avLst/>
          </a:prstGeom>
        </p:spPr>
        <p:txBody>
          <a:bodyPr lIns="91425" tIns="91425" rIns="91425" bIns="91425" anchor="ctr" anchorCtr="0">
            <a:noAutofit/>
          </a:bodyPr>
          <a:lstStyle/>
          <a:p>
            <a:pPr lvl="0" rtl="0">
              <a:spcBef>
                <a:spcPts val="0"/>
              </a:spcBef>
              <a:buNone/>
            </a:pPr>
            <a:r>
              <a:rPr lang="en-US" sz="1800" dirty="0"/>
              <a:t>We design two metrics to evaluate the models’ performance</a:t>
            </a:r>
            <a:endParaRPr lang="en" sz="1800" dirty="0"/>
          </a:p>
        </p:txBody>
      </p:sp>
      <p:sp>
        <p:nvSpPr>
          <p:cNvPr id="191" name="Shape 191"/>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16</a:t>
            </a:fld>
            <a:endParaRPr lang="en"/>
          </a:p>
        </p:txBody>
      </p:sp>
      <mc:AlternateContent xmlns:mc="http://schemas.openxmlformats.org/markup-compatibility/2006" xmlns:a14="http://schemas.microsoft.com/office/drawing/2010/main">
        <mc:Choice Requires="a14">
          <p:sp>
            <p:nvSpPr>
              <p:cNvPr id="7" name="Shape 482"/>
              <p:cNvSpPr txBox="1">
                <a:spLocks/>
              </p:cNvSpPr>
              <p:nvPr/>
            </p:nvSpPr>
            <p:spPr>
              <a:xfrm>
                <a:off x="433823" y="1474518"/>
                <a:ext cx="4235976" cy="246530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2pPr>
                <a:lvl3pPr marR="0" lvl="2"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3pPr>
                <a:lvl4pPr marR="0" lvl="3"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4pPr>
                <a:lvl5pPr marR="0" lvl="4"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5pPr>
                <a:lvl6pPr marR="0" lvl="5"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6pPr>
                <a:lvl7pPr marR="0" lvl="6"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7pPr>
                <a:lvl8pPr marR="0" lvl="7"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8pPr>
                <a:lvl9pPr marR="0" lvl="8"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9pPr>
              </a:lstStyle>
              <a:p>
                <a:pPr>
                  <a:buFont typeface="Roboto Condensed Light"/>
                  <a:buNone/>
                </a:pPr>
                <a:r>
                  <a:rPr lang="en-US" b="1" dirty="0"/>
                  <a:t>ACCURACY </a:t>
                </a:r>
                <a:r>
                  <a:rPr lang="en" sz="1200" dirty="0"/>
                  <a:t>Is the </a:t>
                </a:r>
                <a:r>
                  <a:rPr lang="en-US" sz="1200" dirty="0"/>
                  <a:t>ratio of correct predictions over total predictions on the test dataset.</a:t>
                </a:r>
              </a:p>
              <a:p>
                <a:pPr>
                  <a:buFont typeface="Roboto Condensed Light"/>
                  <a:buNone/>
                </a:pPr>
                <a:endParaRPr lang="en-US" sz="1200" b="0" i="1" dirty="0">
                  <a:latin typeface="Cambria Math" charset="0"/>
                </a:endParaRPr>
              </a:p>
              <a:p>
                <a:pPr>
                  <a:buFont typeface="Roboto Condensed Light"/>
                  <a:buNone/>
                </a:pPr>
                <a:endParaRPr lang="en-US" sz="1200" b="0" i="1" dirty="0">
                  <a:latin typeface="Cambria Math" charset="0"/>
                </a:endParaRPr>
              </a:p>
              <a:p>
                <a:pPr>
                  <a:buFont typeface="Roboto Condensed Light"/>
                  <a:buNone/>
                </a:pPr>
                <a14:m>
                  <m:oMathPara xmlns:m="http://schemas.openxmlformats.org/officeDocument/2006/math">
                    <m:oMathParaPr>
                      <m:jc m:val="centerGroup"/>
                    </m:oMathParaPr>
                    <m:oMath xmlns:m="http://schemas.openxmlformats.org/officeDocument/2006/math">
                      <m:r>
                        <a:rPr lang="en-US" sz="1200" b="0" i="1" smtClean="0">
                          <a:latin typeface="Cambria Math" charset="0"/>
                        </a:rPr>
                        <m:t>𝐴𝑐𝑐𝑢𝑟𝑎𝑐𝑦</m:t>
                      </m:r>
                      <m:r>
                        <a:rPr lang="en-US" sz="1200" b="0" i="1" smtClean="0">
                          <a:latin typeface="Cambria Math" charset="0"/>
                        </a:rPr>
                        <m:t>=</m:t>
                      </m:r>
                      <m:f>
                        <m:fPr>
                          <m:ctrlPr>
                            <a:rPr lang="bg-BG" sz="1200" b="0" i="1" smtClean="0">
                              <a:latin typeface="Cambria Math" charset="0"/>
                            </a:rPr>
                          </m:ctrlPr>
                        </m:fPr>
                        <m:num>
                          <m:r>
                            <a:rPr lang="en-US" sz="1200" b="0" i="1" smtClean="0">
                              <a:latin typeface="Cambria Math" charset="0"/>
                            </a:rPr>
                            <m:t>𝑇𝑃</m:t>
                          </m:r>
                          <m:r>
                            <a:rPr lang="en-US" sz="1200" b="0" i="1" smtClean="0">
                              <a:latin typeface="Cambria Math" charset="0"/>
                            </a:rPr>
                            <m:t>+</m:t>
                          </m:r>
                          <m:r>
                            <a:rPr lang="en-US" sz="1200" b="0" i="1" smtClean="0">
                              <a:latin typeface="Cambria Math" charset="0"/>
                            </a:rPr>
                            <m:t>𝑇𝑁</m:t>
                          </m:r>
                        </m:num>
                        <m:den>
                          <m:r>
                            <a:rPr lang="en-US" sz="1200" b="0" i="1" smtClean="0">
                              <a:latin typeface="Cambria Math" charset="0"/>
                            </a:rPr>
                            <m:t>𝑇𝑃</m:t>
                          </m:r>
                          <m:r>
                            <a:rPr lang="en-US" sz="1200" b="0" i="1" smtClean="0">
                              <a:latin typeface="Cambria Math" charset="0"/>
                            </a:rPr>
                            <m:t>+</m:t>
                          </m:r>
                          <m:r>
                            <a:rPr lang="en-US" sz="1200" b="0" i="1" smtClean="0">
                              <a:latin typeface="Cambria Math" charset="0"/>
                            </a:rPr>
                            <m:t>𝑇𝑁</m:t>
                          </m:r>
                          <m:r>
                            <a:rPr lang="en-US" sz="1200" b="0" i="1" smtClean="0">
                              <a:latin typeface="Cambria Math" charset="0"/>
                            </a:rPr>
                            <m:t>+</m:t>
                          </m:r>
                          <m:r>
                            <a:rPr lang="en-US" sz="1200" b="0" i="1" smtClean="0">
                              <a:latin typeface="Cambria Math" charset="0"/>
                            </a:rPr>
                            <m:t>𝐹𝑃</m:t>
                          </m:r>
                          <m:r>
                            <a:rPr lang="en-US" sz="1200" b="0" i="1" smtClean="0">
                              <a:latin typeface="Cambria Math" charset="0"/>
                            </a:rPr>
                            <m:t>+</m:t>
                          </m:r>
                          <m:r>
                            <a:rPr lang="en-US" sz="1200" b="0" i="1" smtClean="0">
                              <a:latin typeface="Cambria Math" charset="0"/>
                            </a:rPr>
                            <m:t>𝐹𝑁</m:t>
                          </m:r>
                        </m:den>
                      </m:f>
                      <m:r>
                        <a:rPr lang="en-US" sz="1200" b="0" i="1" smtClean="0">
                          <a:latin typeface="Cambria Math" charset="0"/>
                        </a:rPr>
                        <m:t>=</m:t>
                      </m:r>
                      <m:f>
                        <m:fPr>
                          <m:ctrlPr>
                            <a:rPr lang="bg-BG" sz="1200" b="0" i="1" smtClean="0">
                              <a:latin typeface="Cambria Math" charset="0"/>
                            </a:rPr>
                          </m:ctrlPr>
                        </m:fPr>
                        <m:num>
                          <m:r>
                            <a:rPr lang="en-US" sz="1200" b="0" i="1" smtClean="0">
                              <a:latin typeface="Cambria Math" charset="0"/>
                            </a:rPr>
                            <m:t>𝐶𝑜𝑟𝑟𝑒𝑐𝑡</m:t>
                          </m:r>
                          <m:r>
                            <a:rPr lang="en-US" sz="1200" b="0" i="1" smtClean="0">
                              <a:latin typeface="Cambria Math" charset="0"/>
                            </a:rPr>
                            <m:t> </m:t>
                          </m:r>
                          <m:r>
                            <a:rPr lang="en-US" sz="1200" b="0" i="1" smtClean="0">
                              <a:latin typeface="Cambria Math" charset="0"/>
                            </a:rPr>
                            <m:t>𝑃𝑟𝑒𝑑𝑖𝑐𝑡𝑖𝑜𝑛𝑠</m:t>
                          </m:r>
                        </m:num>
                        <m:den>
                          <m:r>
                            <a:rPr lang="en-US" sz="1200" b="0" i="1" smtClean="0">
                              <a:latin typeface="Cambria Math" charset="0"/>
                            </a:rPr>
                            <m:t>𝑇𝑜𝑡𝑎𝑙</m:t>
                          </m:r>
                          <m:r>
                            <a:rPr lang="en-US" sz="1200" b="0" i="1" smtClean="0">
                              <a:latin typeface="Cambria Math" charset="0"/>
                            </a:rPr>
                            <m:t> </m:t>
                          </m:r>
                          <m:r>
                            <a:rPr lang="en-US" sz="1200" b="0" i="1" smtClean="0">
                              <a:latin typeface="Cambria Math" charset="0"/>
                            </a:rPr>
                            <m:t>𝑃𝑟𝑒𝑑𝑖𝑐𝑡𝑖𝑜𝑛𝑠</m:t>
                          </m:r>
                        </m:den>
                      </m:f>
                    </m:oMath>
                  </m:oMathPara>
                </a14:m>
                <a:endParaRPr lang="en" sz="1200" dirty="0"/>
              </a:p>
            </p:txBody>
          </p:sp>
        </mc:Choice>
        <mc:Fallback xmlns="">
          <p:sp>
            <p:nvSpPr>
              <p:cNvPr id="7" name="Shape 482"/>
              <p:cNvSpPr txBox="1">
                <a:spLocks noRot="1" noChangeAspect="1" noMove="1" noResize="1" noEditPoints="1" noAdjustHandles="1" noChangeArrowheads="1" noChangeShapeType="1" noTextEdit="1"/>
              </p:cNvSpPr>
              <p:nvPr/>
            </p:nvSpPr>
            <p:spPr>
              <a:xfrm>
                <a:off x="433823" y="1474518"/>
                <a:ext cx="4235976" cy="2465304"/>
              </a:xfrm>
              <a:prstGeom prst="rect">
                <a:avLst/>
              </a:prstGeom>
              <a:blipFill rotWithShape="0">
                <a:blip r:embed="rId3"/>
                <a:stretch>
                  <a:fillRect l="-1439"/>
                </a:stretch>
              </a:blipFill>
              <a:ln>
                <a:noFill/>
              </a:ln>
            </p:spPr>
            <p:txBody>
              <a:bodyPr/>
              <a:lstStyle/>
              <a:p>
                <a:r>
                  <a:rPr lang="en-US">
                    <a:noFill/>
                  </a:rPr>
                  <a:t> </a:t>
                </a:r>
              </a:p>
            </p:txBody>
          </p:sp>
        </mc:Fallback>
      </mc:AlternateContent>
      <p:sp>
        <p:nvSpPr>
          <p:cNvPr id="10" name="Shape 482"/>
          <p:cNvSpPr txBox="1">
            <a:spLocks/>
          </p:cNvSpPr>
          <p:nvPr/>
        </p:nvSpPr>
        <p:spPr>
          <a:xfrm>
            <a:off x="4861075" y="1474518"/>
            <a:ext cx="4023281" cy="1515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2pPr>
            <a:lvl3pPr marR="0" lvl="2"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3pPr>
            <a:lvl4pPr marR="0" lvl="3"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4pPr>
            <a:lvl5pPr marR="0" lvl="4"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5pPr>
            <a:lvl6pPr marR="0" lvl="5"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6pPr>
            <a:lvl7pPr marR="0" lvl="6"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7pPr>
            <a:lvl8pPr marR="0" lvl="7"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8pPr>
            <a:lvl9pPr marR="0" lvl="8"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9pPr>
          </a:lstStyle>
          <a:p>
            <a:pPr>
              <a:buFont typeface="Roboto Condensed Light"/>
              <a:buNone/>
            </a:pPr>
            <a:r>
              <a:rPr lang="en-US" b="1" dirty="0"/>
              <a:t>AUC </a:t>
            </a:r>
            <a:r>
              <a:rPr lang="en" sz="1200" dirty="0"/>
              <a:t>Is the</a:t>
            </a:r>
            <a:r>
              <a:rPr lang="en-US" sz="1200" dirty="0"/>
              <a:t> Area Under ROC Curve and ROC is the curve of TP rate and FP rate</a:t>
            </a:r>
            <a:r>
              <a:rPr lang="en" sz="1200" dirty="0"/>
              <a:t>.</a:t>
            </a:r>
            <a:r>
              <a:rPr lang="en-US" sz="1200" dirty="0"/>
              <a:t> </a:t>
            </a:r>
            <a:endParaRPr lang="en" sz="1200" dirty="0"/>
          </a:p>
        </p:txBody>
      </p:sp>
      <p:pic>
        <p:nvPicPr>
          <p:cNvPr id="3" name="Picture 2"/>
          <p:cNvPicPr>
            <a:picLocks noChangeAspect="1"/>
          </p:cNvPicPr>
          <p:nvPr/>
        </p:nvPicPr>
        <p:blipFill rotWithShape="1">
          <a:blip r:embed="rId4"/>
          <a:srcRect l="3184" t="2274" r="3639" b="3114"/>
          <a:stretch/>
        </p:blipFill>
        <p:spPr>
          <a:xfrm>
            <a:off x="5716595" y="2237227"/>
            <a:ext cx="2274466" cy="2229574"/>
          </a:xfrm>
          <a:prstGeom prst="rect">
            <a:avLst/>
          </a:prstGeom>
        </p:spPr>
      </p:pic>
    </p:spTree>
    <p:extLst>
      <p:ext uri="{BB962C8B-B14F-4D97-AF65-F5344CB8AC3E}">
        <p14:creationId xmlns:p14="http://schemas.microsoft.com/office/powerpoint/2010/main" val="1992016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294986" y="369997"/>
            <a:ext cx="6534792" cy="766200"/>
          </a:xfrm>
          <a:prstGeom prst="rect">
            <a:avLst/>
          </a:prstGeom>
        </p:spPr>
        <p:txBody>
          <a:bodyPr lIns="91425" tIns="91425" rIns="91425" bIns="91425" anchor="ctr" anchorCtr="0">
            <a:noAutofit/>
          </a:bodyPr>
          <a:lstStyle/>
          <a:p>
            <a:pPr lvl="0" rtl="0">
              <a:spcBef>
                <a:spcPts val="0"/>
              </a:spcBef>
              <a:buNone/>
            </a:pPr>
            <a:r>
              <a:rPr lang="en-US" sz="1800" dirty="0"/>
              <a:t>We design two metrics to evaluate the models’ performance</a:t>
            </a:r>
            <a:endParaRPr lang="en" sz="1800" dirty="0"/>
          </a:p>
        </p:txBody>
      </p:sp>
      <p:sp>
        <p:nvSpPr>
          <p:cNvPr id="191" name="Shape 191"/>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17</a:t>
            </a:fld>
            <a:endParaRPr lang="en"/>
          </a:p>
        </p:txBody>
      </p:sp>
      <mc:AlternateContent xmlns:mc="http://schemas.openxmlformats.org/markup-compatibility/2006" xmlns:a14="http://schemas.microsoft.com/office/drawing/2010/main">
        <mc:Choice Requires="a14">
          <p:sp>
            <p:nvSpPr>
              <p:cNvPr id="7" name="Shape 482"/>
              <p:cNvSpPr txBox="1">
                <a:spLocks/>
              </p:cNvSpPr>
              <p:nvPr/>
            </p:nvSpPr>
            <p:spPr>
              <a:xfrm>
                <a:off x="433823" y="1474518"/>
                <a:ext cx="4235976" cy="246530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2pPr>
                <a:lvl3pPr marR="0" lvl="2"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3pPr>
                <a:lvl4pPr marR="0" lvl="3"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4pPr>
                <a:lvl5pPr marR="0" lvl="4"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5pPr>
                <a:lvl6pPr marR="0" lvl="5"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6pPr>
                <a:lvl7pPr marR="0" lvl="6"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7pPr>
                <a:lvl8pPr marR="0" lvl="7"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8pPr>
                <a:lvl9pPr marR="0" lvl="8"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9pPr>
              </a:lstStyle>
              <a:p>
                <a:pPr>
                  <a:buFont typeface="Roboto Condensed Light"/>
                  <a:buNone/>
                </a:pPr>
                <a:r>
                  <a:rPr lang="en-US" b="1" dirty="0"/>
                  <a:t>ACCURACY </a:t>
                </a:r>
                <a:r>
                  <a:rPr lang="en" sz="1200" dirty="0"/>
                  <a:t>Is the </a:t>
                </a:r>
                <a:r>
                  <a:rPr lang="en-US" sz="1200" dirty="0"/>
                  <a:t>ratio of correct predictions over total predictions on the test dataset.</a:t>
                </a:r>
              </a:p>
              <a:p>
                <a:pPr>
                  <a:buFont typeface="Roboto Condensed Light"/>
                  <a:buNone/>
                </a:pPr>
                <a:endParaRPr lang="en-US" sz="1200" b="0" i="1" dirty="0">
                  <a:latin typeface="Cambria Math" charset="0"/>
                </a:endParaRPr>
              </a:p>
              <a:p>
                <a:pPr>
                  <a:buFont typeface="Roboto Condensed Light"/>
                  <a:buNone/>
                </a:pPr>
                <a:endParaRPr lang="en-US" sz="1200" b="0" i="1" dirty="0">
                  <a:latin typeface="Cambria Math" charset="0"/>
                </a:endParaRPr>
              </a:p>
              <a:p>
                <a:pPr>
                  <a:buFont typeface="Roboto Condensed Light"/>
                  <a:buNone/>
                </a:pPr>
                <a14:m>
                  <m:oMathPara xmlns:m="http://schemas.openxmlformats.org/officeDocument/2006/math">
                    <m:oMathParaPr>
                      <m:jc m:val="centerGroup"/>
                    </m:oMathParaPr>
                    <m:oMath xmlns:m="http://schemas.openxmlformats.org/officeDocument/2006/math">
                      <m:r>
                        <a:rPr lang="en-US" sz="1200" b="0" i="1" smtClean="0">
                          <a:latin typeface="Cambria Math" charset="0"/>
                        </a:rPr>
                        <m:t>𝐴𝑐𝑐𝑢𝑟𝑎𝑐𝑦</m:t>
                      </m:r>
                      <m:r>
                        <a:rPr lang="en-US" sz="1200" b="0" i="1" smtClean="0">
                          <a:latin typeface="Cambria Math" charset="0"/>
                        </a:rPr>
                        <m:t>=</m:t>
                      </m:r>
                      <m:f>
                        <m:fPr>
                          <m:ctrlPr>
                            <a:rPr lang="bg-BG" sz="1200" b="0" i="1" smtClean="0">
                              <a:latin typeface="Cambria Math" charset="0"/>
                            </a:rPr>
                          </m:ctrlPr>
                        </m:fPr>
                        <m:num>
                          <m:r>
                            <a:rPr lang="en-US" sz="1200" b="0" i="1" smtClean="0">
                              <a:latin typeface="Cambria Math" charset="0"/>
                            </a:rPr>
                            <m:t>𝑇𝑃</m:t>
                          </m:r>
                          <m:r>
                            <a:rPr lang="en-US" sz="1200" b="0" i="1" smtClean="0">
                              <a:latin typeface="Cambria Math" charset="0"/>
                            </a:rPr>
                            <m:t>+</m:t>
                          </m:r>
                          <m:r>
                            <a:rPr lang="en-US" sz="1200" b="0" i="1" smtClean="0">
                              <a:latin typeface="Cambria Math" charset="0"/>
                            </a:rPr>
                            <m:t>𝑇𝑁</m:t>
                          </m:r>
                        </m:num>
                        <m:den>
                          <m:r>
                            <a:rPr lang="en-US" sz="1200" b="0" i="1" smtClean="0">
                              <a:latin typeface="Cambria Math" charset="0"/>
                            </a:rPr>
                            <m:t>𝑇𝑃</m:t>
                          </m:r>
                          <m:r>
                            <a:rPr lang="en-US" sz="1200" b="0" i="1" smtClean="0">
                              <a:latin typeface="Cambria Math" charset="0"/>
                            </a:rPr>
                            <m:t>+</m:t>
                          </m:r>
                          <m:r>
                            <a:rPr lang="en-US" sz="1200" b="0" i="1" smtClean="0">
                              <a:latin typeface="Cambria Math" charset="0"/>
                            </a:rPr>
                            <m:t>𝑇𝑁</m:t>
                          </m:r>
                          <m:r>
                            <a:rPr lang="en-US" sz="1200" b="0" i="1" smtClean="0">
                              <a:latin typeface="Cambria Math" charset="0"/>
                            </a:rPr>
                            <m:t>+</m:t>
                          </m:r>
                          <m:r>
                            <a:rPr lang="en-US" sz="1200" b="0" i="1" smtClean="0">
                              <a:latin typeface="Cambria Math" charset="0"/>
                            </a:rPr>
                            <m:t>𝐹𝑃</m:t>
                          </m:r>
                          <m:r>
                            <a:rPr lang="en-US" sz="1200" b="0" i="1" smtClean="0">
                              <a:latin typeface="Cambria Math" charset="0"/>
                            </a:rPr>
                            <m:t>+</m:t>
                          </m:r>
                          <m:r>
                            <a:rPr lang="en-US" sz="1200" b="0" i="1" smtClean="0">
                              <a:latin typeface="Cambria Math" charset="0"/>
                            </a:rPr>
                            <m:t>𝐹𝑁</m:t>
                          </m:r>
                        </m:den>
                      </m:f>
                      <m:r>
                        <a:rPr lang="en-US" sz="1200" b="0" i="1" smtClean="0">
                          <a:latin typeface="Cambria Math" charset="0"/>
                        </a:rPr>
                        <m:t>=</m:t>
                      </m:r>
                      <m:f>
                        <m:fPr>
                          <m:ctrlPr>
                            <a:rPr lang="bg-BG" sz="1200" b="0" i="1" smtClean="0">
                              <a:latin typeface="Cambria Math" charset="0"/>
                            </a:rPr>
                          </m:ctrlPr>
                        </m:fPr>
                        <m:num>
                          <m:r>
                            <a:rPr lang="en-US" sz="1200" b="0" i="1" smtClean="0">
                              <a:latin typeface="Cambria Math" charset="0"/>
                            </a:rPr>
                            <m:t>𝐶𝑜𝑟𝑟𝑒𝑐𝑡</m:t>
                          </m:r>
                          <m:r>
                            <a:rPr lang="en-US" sz="1200" b="0" i="1" smtClean="0">
                              <a:latin typeface="Cambria Math" charset="0"/>
                            </a:rPr>
                            <m:t> </m:t>
                          </m:r>
                          <m:r>
                            <a:rPr lang="en-US" sz="1200" b="0" i="1" smtClean="0">
                              <a:latin typeface="Cambria Math" charset="0"/>
                            </a:rPr>
                            <m:t>𝑃𝑟𝑒𝑑𝑖𝑐𝑡𝑖𝑜𝑛𝑠</m:t>
                          </m:r>
                        </m:num>
                        <m:den>
                          <m:r>
                            <a:rPr lang="en-US" sz="1200" b="0" i="1" smtClean="0">
                              <a:latin typeface="Cambria Math" charset="0"/>
                            </a:rPr>
                            <m:t>𝑇𝑜𝑡𝑎𝑙</m:t>
                          </m:r>
                          <m:r>
                            <a:rPr lang="en-US" sz="1200" b="0" i="1" smtClean="0">
                              <a:latin typeface="Cambria Math" charset="0"/>
                            </a:rPr>
                            <m:t> </m:t>
                          </m:r>
                          <m:r>
                            <a:rPr lang="en-US" sz="1200" b="0" i="1" smtClean="0">
                              <a:latin typeface="Cambria Math" charset="0"/>
                            </a:rPr>
                            <m:t>𝑃𝑟𝑒𝑑𝑖𝑐𝑡𝑖𝑜𝑛𝑠</m:t>
                          </m:r>
                        </m:den>
                      </m:f>
                    </m:oMath>
                  </m:oMathPara>
                </a14:m>
                <a:endParaRPr lang="en" sz="1200" dirty="0"/>
              </a:p>
            </p:txBody>
          </p:sp>
        </mc:Choice>
        <mc:Fallback xmlns="">
          <p:sp>
            <p:nvSpPr>
              <p:cNvPr id="7" name="Shape 482"/>
              <p:cNvSpPr txBox="1">
                <a:spLocks noRot="1" noChangeAspect="1" noMove="1" noResize="1" noEditPoints="1" noAdjustHandles="1" noChangeArrowheads="1" noChangeShapeType="1" noTextEdit="1"/>
              </p:cNvSpPr>
              <p:nvPr/>
            </p:nvSpPr>
            <p:spPr>
              <a:xfrm>
                <a:off x="433823" y="1474518"/>
                <a:ext cx="4235976" cy="2465304"/>
              </a:xfrm>
              <a:prstGeom prst="rect">
                <a:avLst/>
              </a:prstGeom>
              <a:blipFill rotWithShape="0">
                <a:blip r:embed="rId3"/>
                <a:stretch>
                  <a:fillRect l="-1439"/>
                </a:stretch>
              </a:blipFill>
              <a:ln>
                <a:noFill/>
              </a:ln>
            </p:spPr>
            <p:txBody>
              <a:bodyPr/>
              <a:lstStyle/>
              <a:p>
                <a:r>
                  <a:rPr lang="en-US">
                    <a:noFill/>
                  </a:rPr>
                  <a:t> </a:t>
                </a:r>
              </a:p>
            </p:txBody>
          </p:sp>
        </mc:Fallback>
      </mc:AlternateContent>
      <p:sp>
        <p:nvSpPr>
          <p:cNvPr id="10" name="Shape 482"/>
          <p:cNvSpPr txBox="1">
            <a:spLocks/>
          </p:cNvSpPr>
          <p:nvPr/>
        </p:nvSpPr>
        <p:spPr>
          <a:xfrm>
            <a:off x="4861075" y="1474518"/>
            <a:ext cx="4023281" cy="1515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2pPr>
            <a:lvl3pPr marR="0" lvl="2"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3pPr>
            <a:lvl4pPr marR="0" lvl="3"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4pPr>
            <a:lvl5pPr marR="0" lvl="4"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5pPr>
            <a:lvl6pPr marR="0" lvl="5"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6pPr>
            <a:lvl7pPr marR="0" lvl="6"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7pPr>
            <a:lvl8pPr marR="0" lvl="7"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8pPr>
            <a:lvl9pPr marR="0" lvl="8" algn="l" rtl="0">
              <a:lnSpc>
                <a:spcPct val="100000"/>
              </a:lnSpc>
              <a:spcBef>
                <a:spcPts val="0"/>
              </a:spcBef>
              <a:spcAft>
                <a:spcPts val="1000"/>
              </a:spcAft>
              <a:buClr>
                <a:srgbClr val="C7D3E6"/>
              </a:buClr>
              <a:buSzPct val="100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9pPr>
          </a:lstStyle>
          <a:p>
            <a:pPr>
              <a:buFont typeface="Roboto Condensed Light"/>
              <a:buNone/>
            </a:pPr>
            <a:r>
              <a:rPr lang="en-US" b="1" dirty="0"/>
              <a:t>AUC </a:t>
            </a:r>
            <a:r>
              <a:rPr lang="en" sz="1200" dirty="0"/>
              <a:t>Is the</a:t>
            </a:r>
            <a:r>
              <a:rPr lang="en-US" sz="1200" dirty="0"/>
              <a:t> Area Under ROC Curve and ROC is the curve of TP rate and FP rate</a:t>
            </a:r>
            <a:r>
              <a:rPr lang="en" sz="1200" dirty="0"/>
              <a:t>.</a:t>
            </a:r>
            <a:r>
              <a:rPr lang="en-US" sz="1200" dirty="0"/>
              <a:t> </a:t>
            </a:r>
            <a:endParaRPr lang="en" sz="12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5467" y="2017829"/>
            <a:ext cx="3458522" cy="2455124"/>
          </a:xfrm>
          <a:prstGeom prst="rect">
            <a:avLst/>
          </a:prstGeom>
        </p:spPr>
      </p:pic>
      <p:sp>
        <p:nvSpPr>
          <p:cNvPr id="3" name="Rectangle 2"/>
          <p:cNvSpPr/>
          <p:nvPr/>
        </p:nvSpPr>
        <p:spPr>
          <a:xfrm>
            <a:off x="214489" y="1474518"/>
            <a:ext cx="8782755" cy="291686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36711392"/>
              </p:ext>
            </p:extLst>
          </p:nvPr>
        </p:nvGraphicFramePr>
        <p:xfrm>
          <a:off x="1014999" y="1644025"/>
          <a:ext cx="7181734" cy="2318376"/>
        </p:xfrm>
        <a:graphic>
          <a:graphicData uri="http://schemas.openxmlformats.org/drawingml/2006/table">
            <a:tbl>
              <a:tblPr firstRow="1" bandRow="1"/>
              <a:tblGrid>
                <a:gridCol w="3590867">
                  <a:extLst>
                    <a:ext uri="{9D8B030D-6E8A-4147-A177-3AD203B41FA5}">
                      <a16:colId xmlns:a16="http://schemas.microsoft.com/office/drawing/2014/main" xmlns="" val="20000"/>
                    </a:ext>
                  </a:extLst>
                </a:gridCol>
                <a:gridCol w="3590867">
                  <a:extLst>
                    <a:ext uri="{9D8B030D-6E8A-4147-A177-3AD203B41FA5}">
                      <a16:colId xmlns:a16="http://schemas.microsoft.com/office/drawing/2014/main" xmlns="" val="20001"/>
                    </a:ext>
                  </a:extLst>
                </a:gridCol>
              </a:tblGrid>
              <a:tr h="584464">
                <a:tc>
                  <a:txBody>
                    <a:bodyPr/>
                    <a:lstStyle/>
                    <a:p>
                      <a:pPr algn="ctr"/>
                      <a:r>
                        <a:rPr lang="en-US" sz="2000" b="1" i="0" u="none" strike="noStrike" cap="none" dirty="0">
                          <a:solidFill>
                            <a:srgbClr val="263248"/>
                          </a:solidFill>
                          <a:latin typeface="Roboto Condensed Light"/>
                          <a:ea typeface="Roboto Condensed Light"/>
                          <a:cs typeface="Roboto Condensed Light"/>
                          <a:sym typeface="Roboto Condensed Light"/>
                        </a:rPr>
                        <a:t>ACCURACY Method</a:t>
                      </a:r>
                    </a:p>
                  </a:txBody>
                  <a:tcPr anchor="ct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7D3E7"/>
                    </a:solidFill>
                  </a:tcPr>
                </a:tc>
                <a:tc>
                  <a:txBody>
                    <a:bodyPr/>
                    <a:lstStyle/>
                    <a:p>
                      <a:pPr algn="ctr"/>
                      <a:r>
                        <a:rPr lang="en-US" sz="2000" b="1" i="0" u="none" strike="noStrike" cap="none" dirty="0">
                          <a:solidFill>
                            <a:srgbClr val="263248"/>
                          </a:solidFill>
                          <a:latin typeface="Roboto Condensed Light"/>
                          <a:ea typeface="Roboto Condensed Light"/>
                          <a:cs typeface="Roboto Condensed Light"/>
                          <a:sym typeface="Roboto Condensed Light"/>
                        </a:rPr>
                        <a:t>AUC Method</a:t>
                      </a:r>
                    </a:p>
                  </a:txBody>
                  <a:tcPr anchor="ct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7D3E7"/>
                    </a:solidFill>
                  </a:tcPr>
                </a:tc>
                <a:extLst>
                  <a:ext uri="{0D108BD9-81ED-4DB2-BD59-A6C34878D82A}">
                    <a16:rowId xmlns:a16="http://schemas.microsoft.com/office/drawing/2014/main" xmlns="" val="10000"/>
                  </a:ext>
                </a:extLst>
              </a:tr>
              <a:tr h="1733912">
                <a:tc>
                  <a:txBody>
                    <a:bodyPr/>
                    <a:lstStyle/>
                    <a:p>
                      <a:pPr marL="285750" indent="-285750">
                        <a:lnSpc>
                          <a:spcPct val="250000"/>
                        </a:lnSpc>
                        <a:buFont typeface="Wingdings" charset="2"/>
                        <a:buChar char="§"/>
                      </a:pPr>
                      <a:r>
                        <a:rPr lang="en-US" sz="1800" b="0" i="0" u="none" strike="noStrike" cap="none" dirty="0">
                          <a:solidFill>
                            <a:srgbClr val="263248"/>
                          </a:solidFill>
                          <a:latin typeface="Roboto Condensed Light"/>
                          <a:ea typeface="Roboto Condensed Light"/>
                          <a:cs typeface="Roboto Condensed Light"/>
                          <a:sym typeface="Arial"/>
                        </a:rPr>
                        <a:t>Straightforward</a:t>
                      </a:r>
                    </a:p>
                    <a:p>
                      <a:pPr marL="285750" indent="-285750">
                        <a:lnSpc>
                          <a:spcPct val="250000"/>
                        </a:lnSpc>
                        <a:buFont typeface="Wingdings" charset="2"/>
                        <a:buChar char="§"/>
                      </a:pPr>
                      <a:r>
                        <a:rPr lang="en-US" sz="1800" b="0" i="0" u="none" strike="noStrike" cap="none" dirty="0">
                          <a:solidFill>
                            <a:srgbClr val="263248"/>
                          </a:solidFill>
                          <a:latin typeface="Roboto Condensed Light"/>
                          <a:ea typeface="Roboto Condensed Light"/>
                          <a:cs typeface="Roboto Condensed Light"/>
                          <a:sym typeface="Arial"/>
                        </a:rPr>
                        <a:t>Offers business insights</a:t>
                      </a:r>
                    </a:p>
                  </a:txBody>
                  <a:tcP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nSpc>
                          <a:spcPct val="250000"/>
                        </a:lnSpc>
                        <a:buFont typeface="Wingdings" charset="2"/>
                        <a:buChar char="§"/>
                      </a:pPr>
                      <a:r>
                        <a:rPr lang="en-US" sz="1800" b="0" i="0" u="none" strike="noStrike" cap="none" dirty="0">
                          <a:solidFill>
                            <a:srgbClr val="263248"/>
                          </a:solidFill>
                          <a:latin typeface="Roboto Condensed Light"/>
                          <a:ea typeface="Roboto Condensed Light"/>
                          <a:cs typeface="Roboto Condensed Light"/>
                          <a:sym typeface="Arial"/>
                        </a:rPr>
                        <a:t>Multiple cut-off values</a:t>
                      </a:r>
                    </a:p>
                    <a:p>
                      <a:pPr marL="285750" indent="-285750">
                        <a:lnSpc>
                          <a:spcPct val="250000"/>
                        </a:lnSpc>
                        <a:buFont typeface="Wingdings" charset="2"/>
                        <a:buChar char="§"/>
                      </a:pPr>
                      <a:r>
                        <a:rPr lang="en-US" sz="1800" b="0" i="0" u="none" strike="noStrike" cap="none" dirty="0">
                          <a:solidFill>
                            <a:srgbClr val="263248"/>
                          </a:solidFill>
                          <a:latin typeface="Roboto Condensed Light"/>
                          <a:ea typeface="Roboto Condensed Light"/>
                          <a:cs typeface="Roboto Condensed Light"/>
                          <a:sym typeface="Arial"/>
                        </a:rPr>
                        <a:t>Insensitive</a:t>
                      </a:r>
                      <a:r>
                        <a:rPr lang="en-US" sz="1800" b="0" i="0" u="none" strike="noStrike" cap="none" baseline="0" dirty="0">
                          <a:solidFill>
                            <a:srgbClr val="263248"/>
                          </a:solidFill>
                          <a:latin typeface="Roboto Condensed Light"/>
                          <a:ea typeface="Roboto Condensed Light"/>
                          <a:cs typeface="Roboto Condensed Light"/>
                          <a:sym typeface="Arial"/>
                        </a:rPr>
                        <a:t> to</a:t>
                      </a:r>
                      <a:r>
                        <a:rPr lang="en-US" sz="1800" b="0" i="0" u="none" strike="noStrike" cap="none" dirty="0">
                          <a:solidFill>
                            <a:srgbClr val="263248"/>
                          </a:solidFill>
                          <a:latin typeface="Roboto Condensed Light"/>
                          <a:ea typeface="Roboto Condensed Light"/>
                          <a:cs typeface="Roboto Condensed Light"/>
                          <a:sym typeface="Arial"/>
                        </a:rPr>
                        <a:t> data</a:t>
                      </a:r>
                      <a:r>
                        <a:rPr lang="en-US" sz="1800" b="0" i="0" u="none" strike="noStrike" cap="none" baseline="0" dirty="0">
                          <a:solidFill>
                            <a:srgbClr val="263248"/>
                          </a:solidFill>
                          <a:latin typeface="Roboto Condensed Light"/>
                          <a:ea typeface="Roboto Condensed Light"/>
                          <a:cs typeface="Roboto Condensed Light"/>
                          <a:sym typeface="Arial"/>
                        </a:rPr>
                        <a:t> </a:t>
                      </a:r>
                      <a:r>
                        <a:rPr lang="en-US" sz="1800" b="0" i="0" u="none" strike="noStrike" cap="none" dirty="0">
                          <a:solidFill>
                            <a:srgbClr val="263248"/>
                          </a:solidFill>
                          <a:latin typeface="Roboto Condensed Light"/>
                          <a:ea typeface="Roboto Condensed Light"/>
                          <a:cs typeface="Roboto Condensed Light"/>
                          <a:sym typeface="Arial"/>
                        </a:rPr>
                        <a:t>imbalance</a:t>
                      </a:r>
                    </a:p>
                  </a:txBody>
                  <a:tcP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853909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ctrTitle"/>
          </p:nvPr>
        </p:nvSpPr>
        <p:spPr>
          <a:xfrm>
            <a:off x="463525" y="2871148"/>
            <a:ext cx="4094400" cy="1159800"/>
          </a:xfrm>
          <a:prstGeom prst="rect">
            <a:avLst/>
          </a:prstGeom>
        </p:spPr>
        <p:txBody>
          <a:bodyPr lIns="91425" tIns="91425" rIns="91425" bIns="91425" anchor="b" anchorCtr="0">
            <a:noAutofit/>
          </a:bodyPr>
          <a:lstStyle/>
          <a:p>
            <a:pPr lvl="0" rtl="0">
              <a:spcBef>
                <a:spcPts val="0"/>
              </a:spcBef>
              <a:buNone/>
            </a:pPr>
            <a:r>
              <a:rPr lang="en-US" dirty="0"/>
              <a:t>Model Training</a:t>
            </a:r>
            <a:endParaRPr lang="en" dirty="0"/>
          </a:p>
        </p:txBody>
      </p:sp>
      <p:sp>
        <p:nvSpPr>
          <p:cNvPr id="221" name="Shape 221"/>
          <p:cNvSpPr txBox="1">
            <a:spLocks noGrp="1"/>
          </p:cNvSpPr>
          <p:nvPr>
            <p:ph type="subTitle" idx="1"/>
          </p:nvPr>
        </p:nvSpPr>
        <p:spPr>
          <a:xfrm>
            <a:off x="463525" y="3975448"/>
            <a:ext cx="4094400" cy="784800"/>
          </a:xfrm>
          <a:prstGeom prst="rect">
            <a:avLst/>
          </a:prstGeom>
        </p:spPr>
        <p:txBody>
          <a:bodyPr lIns="91425" tIns="91425" rIns="91425" bIns="91425" anchor="t" anchorCtr="0">
            <a:noAutofit/>
          </a:bodyPr>
          <a:lstStyle/>
          <a:p>
            <a:pPr lvl="0" rtl="0">
              <a:spcBef>
                <a:spcPts val="0"/>
              </a:spcBef>
              <a:buNone/>
            </a:pPr>
            <a:r>
              <a:rPr lang="en-US" dirty="0"/>
              <a:t>Shiqi </a:t>
            </a:r>
            <a:endParaRPr lang="en" dirty="0"/>
          </a:p>
        </p:txBody>
      </p:sp>
      <p:sp>
        <p:nvSpPr>
          <p:cNvPr id="222" name="Shape 222"/>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18</a:t>
            </a:fld>
            <a:endParaRPr lang="en"/>
          </a:p>
        </p:txBody>
      </p:sp>
      <p:sp>
        <p:nvSpPr>
          <p:cNvPr id="223" name="Shape 223"/>
          <p:cNvSpPr txBox="1"/>
          <p:nvPr/>
        </p:nvSpPr>
        <p:spPr>
          <a:xfrm>
            <a:off x="463525" y="0"/>
            <a:ext cx="2181600" cy="3136200"/>
          </a:xfrm>
          <a:prstGeom prst="rect">
            <a:avLst/>
          </a:prstGeom>
          <a:noFill/>
          <a:ln>
            <a:noFill/>
          </a:ln>
        </p:spPr>
        <p:txBody>
          <a:bodyPr lIns="91425" tIns="91425" rIns="91425" bIns="91425" anchor="b" anchorCtr="0">
            <a:noAutofit/>
          </a:bodyPr>
          <a:lstStyle/>
          <a:p>
            <a:pPr lvl="0">
              <a:spcBef>
                <a:spcPts val="0"/>
              </a:spcBef>
              <a:buNone/>
            </a:pPr>
            <a:r>
              <a:rPr lang="en-US" sz="12000" b="1" dirty="0">
                <a:solidFill>
                  <a:srgbClr val="3F5378"/>
                </a:solidFill>
                <a:latin typeface="Roboto Condensed"/>
                <a:ea typeface="Roboto Condensed"/>
                <a:cs typeface="Roboto Condensed"/>
                <a:sym typeface="Roboto Condensed"/>
              </a:rPr>
              <a:t>3</a:t>
            </a:r>
            <a:endParaRPr lang="en" sz="12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455641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209171" y="392575"/>
            <a:ext cx="5863504" cy="766200"/>
          </a:xfrm>
          <a:prstGeom prst="rect">
            <a:avLst/>
          </a:prstGeom>
        </p:spPr>
        <p:txBody>
          <a:bodyPr lIns="91425" tIns="91425" rIns="91425" bIns="91425" anchor="ctr" anchorCtr="0">
            <a:noAutofit/>
          </a:bodyPr>
          <a:lstStyle/>
          <a:p>
            <a:pPr lvl="0"/>
            <a:r>
              <a:rPr lang="en-US" dirty="0"/>
              <a:t>Logistics Regression</a:t>
            </a:r>
            <a:endParaRPr lang="en" dirty="0"/>
          </a:p>
        </p:txBody>
      </p:sp>
      <p:sp>
        <p:nvSpPr>
          <p:cNvPr id="247" name="Shape 247"/>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19</a:t>
            </a:fld>
            <a:endParaRPr lang="en"/>
          </a:p>
        </p:txBody>
      </p:sp>
      <p:pic>
        <p:nvPicPr>
          <p:cNvPr id="23" name="Picture 22"/>
          <p:cNvPicPr>
            <a:picLocks noChangeAspect="1"/>
          </p:cNvPicPr>
          <p:nvPr/>
        </p:nvPicPr>
        <p:blipFill>
          <a:blip r:embed="rId3"/>
          <a:stretch>
            <a:fillRect/>
          </a:stretch>
        </p:blipFill>
        <p:spPr>
          <a:xfrm>
            <a:off x="209171" y="1660049"/>
            <a:ext cx="3886177" cy="2199569"/>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030901323"/>
              </p:ext>
            </p:extLst>
          </p:nvPr>
        </p:nvGraphicFramePr>
        <p:xfrm>
          <a:off x="4671777" y="1734478"/>
          <a:ext cx="3069550" cy="1809246"/>
        </p:xfrm>
        <a:graphic>
          <a:graphicData uri="http://schemas.openxmlformats.org/drawingml/2006/table">
            <a:tbl>
              <a:tblPr>
                <a:noFill/>
                <a:tableStyleId>{C632DF6F-3254-4146-BC34-0E1333481AAC}</a:tableStyleId>
              </a:tblPr>
              <a:tblGrid>
                <a:gridCol w="983859">
                  <a:extLst>
                    <a:ext uri="{9D8B030D-6E8A-4147-A177-3AD203B41FA5}">
                      <a16:colId xmlns:a16="http://schemas.microsoft.com/office/drawing/2014/main" xmlns="" val="20000"/>
                    </a:ext>
                  </a:extLst>
                </a:gridCol>
                <a:gridCol w="983859">
                  <a:extLst>
                    <a:ext uri="{9D8B030D-6E8A-4147-A177-3AD203B41FA5}">
                      <a16:colId xmlns:a16="http://schemas.microsoft.com/office/drawing/2014/main" xmlns="" val="20001"/>
                    </a:ext>
                  </a:extLst>
                </a:gridCol>
                <a:gridCol w="1101832">
                  <a:extLst>
                    <a:ext uri="{9D8B030D-6E8A-4147-A177-3AD203B41FA5}">
                      <a16:colId xmlns:a16="http://schemas.microsoft.com/office/drawing/2014/main" xmlns="" val="20002"/>
                    </a:ext>
                  </a:extLst>
                </a:gridCol>
              </a:tblGrid>
              <a:tr h="624830">
                <a:tc>
                  <a:txBody>
                    <a:bodyPr/>
                    <a:lstStyle/>
                    <a:p>
                      <a:pPr lvl="0" algn="r">
                        <a:spcBef>
                          <a:spcPts val="0"/>
                        </a:spcBef>
                        <a:buNone/>
                      </a:pPr>
                      <a:endParaRPr lang="en" sz="16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a:spcBef>
                          <a:spcPts val="0"/>
                        </a:spcBef>
                        <a:buNone/>
                      </a:pPr>
                      <a:r>
                        <a:rPr lang="en-US" sz="1600" b="1" i="0" u="none" strike="noStrike" cap="none" dirty="0">
                          <a:solidFill>
                            <a:srgbClr val="FF9800"/>
                          </a:solidFill>
                          <a:latin typeface="Roboto Condensed Light"/>
                          <a:ea typeface="Roboto Condensed Light"/>
                          <a:cs typeface="Roboto Condensed Light"/>
                          <a:sym typeface="Roboto Condensed"/>
                        </a:rPr>
                        <a:t>AUC</a:t>
                      </a:r>
                      <a:endParaRPr lang="en" sz="1600" b="1" i="0" u="none" strike="noStrike" cap="none" dirty="0">
                        <a:solidFill>
                          <a:srgbClr val="FF9800"/>
                        </a:solidFill>
                        <a:latin typeface="Roboto Condensed Light"/>
                        <a:ea typeface="Roboto Condensed Light"/>
                        <a:cs typeface="Roboto Condensed Light"/>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a:spcBef>
                          <a:spcPts val="0"/>
                        </a:spcBef>
                        <a:buNone/>
                      </a:pPr>
                      <a:r>
                        <a:rPr lang="en-US" sz="1600" b="1" i="0" u="none" strike="noStrike" cap="none" dirty="0">
                          <a:solidFill>
                            <a:srgbClr val="FF9800"/>
                          </a:solidFill>
                          <a:latin typeface="Roboto Condensed Light"/>
                          <a:ea typeface="Roboto Condensed Light"/>
                          <a:cs typeface="Roboto Condensed Light"/>
                          <a:sym typeface="Roboto Condensed"/>
                        </a:rPr>
                        <a:t>Accuracy</a:t>
                      </a:r>
                      <a:endParaRPr lang="en" sz="1600" b="1" i="0" u="none" strike="noStrike" cap="none" dirty="0">
                        <a:solidFill>
                          <a:srgbClr val="FF9800"/>
                        </a:solidFill>
                        <a:latin typeface="Roboto Condensed Light"/>
                        <a:ea typeface="Roboto Condensed Light"/>
                        <a:cs typeface="Roboto Condensed Light"/>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0"/>
                  </a:ext>
                </a:extLst>
              </a:tr>
              <a:tr h="592208">
                <a:tc>
                  <a:txBody>
                    <a:bodyPr/>
                    <a:lstStyle/>
                    <a:p>
                      <a:pPr lvl="0" algn="r">
                        <a:spcBef>
                          <a:spcPts val="0"/>
                        </a:spcBef>
                        <a:buNone/>
                      </a:pPr>
                      <a:r>
                        <a:rPr lang="en-US" sz="1600" dirty="0">
                          <a:solidFill>
                            <a:srgbClr val="3F5378"/>
                          </a:solidFill>
                          <a:latin typeface="Roboto Condensed"/>
                          <a:ea typeface="Roboto Condensed"/>
                          <a:cs typeface="Roboto Condensed"/>
                          <a:sym typeface="Roboto Condensed"/>
                        </a:rPr>
                        <a:t>Training</a:t>
                      </a:r>
                      <a:endParaRPr lang="en" sz="16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a:spcBef>
                          <a:spcPts val="0"/>
                        </a:spcBef>
                        <a:buNone/>
                      </a:pPr>
                      <a:r>
                        <a:rPr lang="en-US" altLang="zh-CN" sz="1600" b="1" dirty="0">
                          <a:solidFill>
                            <a:srgbClr val="263248"/>
                          </a:solidFill>
                          <a:latin typeface="Roboto Condensed"/>
                          <a:ea typeface="Roboto Condensed"/>
                          <a:cs typeface="Roboto Condensed"/>
                          <a:sym typeface="Roboto Condensed"/>
                        </a:rPr>
                        <a:t>0.76</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a:spcBef>
                          <a:spcPts val="0"/>
                        </a:spcBef>
                        <a:buNone/>
                      </a:pPr>
                      <a:r>
                        <a:rPr lang="en-US" sz="1600" b="1" dirty="0">
                          <a:solidFill>
                            <a:srgbClr val="263248"/>
                          </a:solidFill>
                          <a:latin typeface="Roboto Condensed"/>
                          <a:ea typeface="Roboto Condensed"/>
                          <a:cs typeface="Roboto Condensed"/>
                          <a:sym typeface="Roboto Condensed"/>
                        </a:rPr>
                        <a:t>0.70</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1"/>
                  </a:ext>
                </a:extLst>
              </a:tr>
              <a:tr h="592208">
                <a:tc>
                  <a:txBody>
                    <a:bodyPr/>
                    <a:lstStyle/>
                    <a:p>
                      <a:pPr lvl="0" algn="r" rtl="0">
                        <a:spcBef>
                          <a:spcPts val="0"/>
                        </a:spcBef>
                        <a:buNone/>
                      </a:pPr>
                      <a:r>
                        <a:rPr lang="en-US" sz="1600" dirty="0">
                          <a:solidFill>
                            <a:srgbClr val="3F5378"/>
                          </a:solidFill>
                          <a:latin typeface="Roboto Condensed"/>
                          <a:ea typeface="Roboto Condensed"/>
                          <a:cs typeface="Roboto Condensed"/>
                          <a:sym typeface="Roboto Condensed"/>
                        </a:rPr>
                        <a:t>Testing</a:t>
                      </a:r>
                      <a:endParaRPr lang="en" sz="16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rtl="0">
                        <a:spcBef>
                          <a:spcPts val="0"/>
                        </a:spcBef>
                        <a:buNone/>
                      </a:pPr>
                      <a:r>
                        <a:rPr lang="en-US" sz="1600" b="1" dirty="0">
                          <a:solidFill>
                            <a:srgbClr val="263248"/>
                          </a:solidFill>
                          <a:latin typeface="Roboto Condensed"/>
                          <a:ea typeface="Roboto Condensed"/>
                          <a:cs typeface="Roboto Condensed"/>
                          <a:sym typeface="Roboto Condensed"/>
                        </a:rPr>
                        <a:t>0.68</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rtl="0">
                        <a:spcBef>
                          <a:spcPts val="0"/>
                        </a:spcBef>
                        <a:buNone/>
                      </a:pPr>
                      <a:r>
                        <a:rPr lang="en-US" sz="1600" b="1" dirty="0">
                          <a:solidFill>
                            <a:srgbClr val="263248"/>
                          </a:solidFill>
                          <a:latin typeface="Roboto Condensed"/>
                          <a:ea typeface="Roboto Condensed"/>
                          <a:cs typeface="Roboto Condensed"/>
                          <a:sym typeface="Roboto Condensed"/>
                        </a:rPr>
                        <a:t>0.62</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
        <p:nvSpPr>
          <p:cNvPr id="4" name="Rectangle 3"/>
          <p:cNvSpPr/>
          <p:nvPr/>
        </p:nvSpPr>
        <p:spPr>
          <a:xfrm>
            <a:off x="602723" y="3945393"/>
            <a:ext cx="3499306" cy="830997"/>
          </a:xfrm>
          <a:prstGeom prst="rect">
            <a:avLst/>
          </a:prstGeom>
        </p:spPr>
        <p:txBody>
          <a:bodyPr wrap="square">
            <a:spAutoFit/>
          </a:bodyPr>
          <a:lstStyle/>
          <a:p>
            <a:r>
              <a:rPr lang="en-US" sz="1600">
                <a:solidFill>
                  <a:srgbClr val="3F5378"/>
                </a:solidFill>
                <a:latin typeface="Roboto Condensed"/>
                <a:ea typeface="Roboto Condensed"/>
                <a:cs typeface="Roboto Condensed"/>
              </a:rPr>
              <a:t>The logistic model is used to estimate the probability of a binary response based on the predictors </a:t>
            </a:r>
            <a:endParaRPr lang="en-US" sz="1600" dirty="0">
              <a:solidFill>
                <a:srgbClr val="3F5378"/>
              </a:solidFill>
              <a:latin typeface="Roboto Condensed"/>
              <a:ea typeface="Roboto Condensed"/>
              <a:cs typeface="Roboto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t>2</a:t>
            </a:fld>
            <a:endParaRPr lang="en"/>
          </a:p>
        </p:txBody>
      </p:sp>
      <p:pic>
        <p:nvPicPr>
          <p:cNvPr id="6" name="Picture 5"/>
          <p:cNvPicPr>
            <a:picLocks noChangeAspect="1"/>
          </p:cNvPicPr>
          <p:nvPr/>
        </p:nvPicPr>
        <p:blipFill>
          <a:blip r:embed="rId2"/>
          <a:stretch>
            <a:fillRect/>
          </a:stretch>
        </p:blipFill>
        <p:spPr>
          <a:xfrm>
            <a:off x="0" y="269650"/>
            <a:ext cx="9139126" cy="5143500"/>
          </a:xfrm>
          <a:prstGeom prst="rect">
            <a:avLst/>
          </a:prstGeom>
        </p:spPr>
      </p:pic>
      <p:sp>
        <p:nvSpPr>
          <p:cNvPr id="8" name="Rounded Rectangle 7"/>
          <p:cNvSpPr/>
          <p:nvPr/>
        </p:nvSpPr>
        <p:spPr>
          <a:xfrm>
            <a:off x="-65314" y="-50242"/>
            <a:ext cx="9274628" cy="6397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848263" y="84984"/>
            <a:ext cx="3421129" cy="400110"/>
          </a:xfrm>
          <a:prstGeom prst="rect">
            <a:avLst/>
          </a:prstGeom>
          <a:noFill/>
        </p:spPr>
        <p:txBody>
          <a:bodyPr wrap="none" rtlCol="0">
            <a:spAutoFit/>
          </a:bodyPr>
          <a:lstStyle/>
          <a:p>
            <a:r>
              <a:rPr lang="en-US" sz="2000" b="1" dirty="0">
                <a:solidFill>
                  <a:srgbClr val="263248"/>
                </a:solidFill>
                <a:latin typeface="Roboto Condensed Light"/>
                <a:ea typeface="Roboto Condensed Light"/>
                <a:cs typeface="Roboto Condensed Light"/>
                <a:sym typeface="Roboto Condensed Light"/>
              </a:rPr>
              <a:t>HOW  TO  SPEND  MONEY</a:t>
            </a:r>
          </a:p>
        </p:txBody>
      </p:sp>
    </p:spTree>
    <p:extLst>
      <p:ext uri="{BB962C8B-B14F-4D97-AF65-F5344CB8AC3E}">
        <p14:creationId xmlns:p14="http://schemas.microsoft.com/office/powerpoint/2010/main" val="1738197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209171" y="392575"/>
            <a:ext cx="5863504" cy="766200"/>
          </a:xfrm>
          <a:prstGeom prst="rect">
            <a:avLst/>
          </a:prstGeom>
        </p:spPr>
        <p:txBody>
          <a:bodyPr lIns="91425" tIns="91425" rIns="91425" bIns="91425" anchor="ctr" anchorCtr="0">
            <a:noAutofit/>
          </a:bodyPr>
          <a:lstStyle/>
          <a:p>
            <a:pPr lvl="0"/>
            <a:r>
              <a:rPr lang="en-US" dirty="0"/>
              <a:t>Logistics Regression</a:t>
            </a:r>
            <a:endParaRPr lang="en" dirty="0"/>
          </a:p>
        </p:txBody>
      </p:sp>
      <p:sp>
        <p:nvSpPr>
          <p:cNvPr id="247" name="Shape 247"/>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20</a:t>
            </a:fld>
            <a:endParaRPr lang="en"/>
          </a:p>
        </p:txBody>
      </p:sp>
      <p:pic>
        <p:nvPicPr>
          <p:cNvPr id="23" name="Picture 22"/>
          <p:cNvPicPr>
            <a:picLocks noChangeAspect="1"/>
          </p:cNvPicPr>
          <p:nvPr/>
        </p:nvPicPr>
        <p:blipFill>
          <a:blip r:embed="rId3"/>
          <a:stretch>
            <a:fillRect/>
          </a:stretch>
        </p:blipFill>
        <p:spPr>
          <a:xfrm>
            <a:off x="209171" y="1660049"/>
            <a:ext cx="3886177" cy="2199569"/>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091013956"/>
              </p:ext>
            </p:extLst>
          </p:nvPr>
        </p:nvGraphicFramePr>
        <p:xfrm>
          <a:off x="4671777" y="1734478"/>
          <a:ext cx="3113940" cy="1809246"/>
        </p:xfrm>
        <a:graphic>
          <a:graphicData uri="http://schemas.openxmlformats.org/drawingml/2006/table">
            <a:tbl>
              <a:tblPr>
                <a:noFill/>
                <a:tableStyleId>{C632DF6F-3254-4146-BC34-0E1333481AAC}</a:tableStyleId>
              </a:tblPr>
              <a:tblGrid>
                <a:gridCol w="998087">
                  <a:extLst>
                    <a:ext uri="{9D8B030D-6E8A-4147-A177-3AD203B41FA5}">
                      <a16:colId xmlns:a16="http://schemas.microsoft.com/office/drawing/2014/main" xmlns="" val="20000"/>
                    </a:ext>
                  </a:extLst>
                </a:gridCol>
                <a:gridCol w="998087">
                  <a:extLst>
                    <a:ext uri="{9D8B030D-6E8A-4147-A177-3AD203B41FA5}">
                      <a16:colId xmlns:a16="http://schemas.microsoft.com/office/drawing/2014/main" xmlns="" val="20001"/>
                    </a:ext>
                  </a:extLst>
                </a:gridCol>
                <a:gridCol w="1117766">
                  <a:extLst>
                    <a:ext uri="{9D8B030D-6E8A-4147-A177-3AD203B41FA5}">
                      <a16:colId xmlns:a16="http://schemas.microsoft.com/office/drawing/2014/main" xmlns="" val="20002"/>
                    </a:ext>
                  </a:extLst>
                </a:gridCol>
              </a:tblGrid>
              <a:tr h="624830">
                <a:tc>
                  <a:txBody>
                    <a:bodyPr/>
                    <a:lstStyle/>
                    <a:p>
                      <a:pPr lvl="0" algn="r">
                        <a:spcBef>
                          <a:spcPts val="0"/>
                        </a:spcBef>
                        <a:buNone/>
                      </a:pPr>
                      <a:endParaRPr lang="en" sz="16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a:spcBef>
                          <a:spcPts val="0"/>
                        </a:spcBef>
                        <a:buNone/>
                      </a:pPr>
                      <a:r>
                        <a:rPr lang="en-US" sz="1600" b="1" i="0" u="none" strike="noStrike" cap="none" dirty="0">
                          <a:solidFill>
                            <a:srgbClr val="FF9800"/>
                          </a:solidFill>
                          <a:latin typeface="Roboto Condensed Light"/>
                          <a:ea typeface="Roboto Condensed Light"/>
                          <a:cs typeface="Roboto Condensed Light"/>
                          <a:sym typeface="Roboto Condensed"/>
                        </a:rPr>
                        <a:t>AUC</a:t>
                      </a:r>
                      <a:endParaRPr lang="en" sz="1600" b="1" i="0" u="none" strike="noStrike" cap="none" dirty="0">
                        <a:solidFill>
                          <a:srgbClr val="FF9800"/>
                        </a:solidFill>
                        <a:latin typeface="Roboto Condensed Light"/>
                        <a:ea typeface="Roboto Condensed Light"/>
                        <a:cs typeface="Roboto Condensed Light"/>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a:spcBef>
                          <a:spcPts val="0"/>
                        </a:spcBef>
                        <a:buNone/>
                      </a:pPr>
                      <a:r>
                        <a:rPr lang="en-US" sz="1600" b="1" i="0" u="none" strike="noStrike" cap="none" dirty="0">
                          <a:solidFill>
                            <a:srgbClr val="FF9800"/>
                          </a:solidFill>
                          <a:latin typeface="Roboto Condensed Light"/>
                          <a:ea typeface="Roboto Condensed Light"/>
                          <a:cs typeface="Roboto Condensed Light"/>
                          <a:sym typeface="Roboto Condensed"/>
                        </a:rPr>
                        <a:t>Accuracy</a:t>
                      </a:r>
                      <a:endParaRPr lang="en" sz="1600" b="1" i="0" u="none" strike="noStrike" cap="none" dirty="0">
                        <a:solidFill>
                          <a:srgbClr val="FF9800"/>
                        </a:solidFill>
                        <a:latin typeface="Roboto Condensed Light"/>
                        <a:ea typeface="Roboto Condensed Light"/>
                        <a:cs typeface="Roboto Condensed Light"/>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0"/>
                  </a:ext>
                </a:extLst>
              </a:tr>
              <a:tr h="592208">
                <a:tc>
                  <a:txBody>
                    <a:bodyPr/>
                    <a:lstStyle/>
                    <a:p>
                      <a:pPr lvl="0" algn="r">
                        <a:spcBef>
                          <a:spcPts val="0"/>
                        </a:spcBef>
                        <a:buNone/>
                      </a:pPr>
                      <a:r>
                        <a:rPr lang="en-US" sz="1600" dirty="0">
                          <a:solidFill>
                            <a:srgbClr val="3F5378"/>
                          </a:solidFill>
                          <a:latin typeface="Roboto Condensed"/>
                          <a:ea typeface="Roboto Condensed"/>
                          <a:cs typeface="Roboto Condensed"/>
                          <a:sym typeface="Roboto Condensed"/>
                        </a:rPr>
                        <a:t>Training</a:t>
                      </a:r>
                      <a:endParaRPr lang="en" sz="16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a:spcBef>
                          <a:spcPts val="0"/>
                        </a:spcBef>
                        <a:buNone/>
                      </a:pPr>
                      <a:r>
                        <a:rPr lang="en-US" altLang="zh-CN" sz="1600" b="1" dirty="0">
                          <a:solidFill>
                            <a:srgbClr val="263248"/>
                          </a:solidFill>
                          <a:latin typeface="Roboto Condensed"/>
                          <a:ea typeface="Roboto Condensed"/>
                          <a:cs typeface="Roboto Condensed"/>
                          <a:sym typeface="Roboto Condensed"/>
                        </a:rPr>
                        <a:t>0.76</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a:spcBef>
                          <a:spcPts val="0"/>
                        </a:spcBef>
                        <a:buNone/>
                      </a:pPr>
                      <a:r>
                        <a:rPr lang="en-US" sz="1600" b="1" dirty="0">
                          <a:solidFill>
                            <a:srgbClr val="263248"/>
                          </a:solidFill>
                          <a:latin typeface="Roboto Condensed"/>
                          <a:ea typeface="Roboto Condensed"/>
                          <a:cs typeface="Roboto Condensed"/>
                          <a:sym typeface="Roboto Condensed"/>
                        </a:rPr>
                        <a:t>0.70</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1"/>
                  </a:ext>
                </a:extLst>
              </a:tr>
              <a:tr h="592208">
                <a:tc>
                  <a:txBody>
                    <a:bodyPr/>
                    <a:lstStyle/>
                    <a:p>
                      <a:pPr lvl="0" algn="r" rtl="0">
                        <a:spcBef>
                          <a:spcPts val="0"/>
                        </a:spcBef>
                        <a:buNone/>
                      </a:pPr>
                      <a:r>
                        <a:rPr lang="en-US" sz="1600" dirty="0">
                          <a:solidFill>
                            <a:srgbClr val="3F5378"/>
                          </a:solidFill>
                          <a:latin typeface="Roboto Condensed"/>
                          <a:ea typeface="Roboto Condensed"/>
                          <a:cs typeface="Roboto Condensed"/>
                          <a:sym typeface="Roboto Condensed"/>
                        </a:rPr>
                        <a:t>Testing</a:t>
                      </a:r>
                      <a:endParaRPr lang="en" sz="16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rtl="0">
                        <a:spcBef>
                          <a:spcPts val="0"/>
                        </a:spcBef>
                        <a:buNone/>
                      </a:pPr>
                      <a:r>
                        <a:rPr lang="en-US" sz="1600" b="1" dirty="0">
                          <a:solidFill>
                            <a:srgbClr val="263248"/>
                          </a:solidFill>
                          <a:latin typeface="Roboto Condensed"/>
                          <a:ea typeface="Roboto Condensed"/>
                          <a:cs typeface="Roboto Condensed"/>
                          <a:sym typeface="Roboto Condensed"/>
                        </a:rPr>
                        <a:t>0.68</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rtl="0">
                        <a:spcBef>
                          <a:spcPts val="0"/>
                        </a:spcBef>
                        <a:buNone/>
                      </a:pPr>
                      <a:r>
                        <a:rPr lang="en-US" sz="1600" b="1" dirty="0">
                          <a:solidFill>
                            <a:srgbClr val="263248"/>
                          </a:solidFill>
                          <a:latin typeface="Roboto Condensed"/>
                          <a:ea typeface="Roboto Condensed"/>
                          <a:cs typeface="Roboto Condensed"/>
                          <a:sym typeface="Roboto Condensed"/>
                        </a:rPr>
                        <a:t>0.62</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
        <p:nvSpPr>
          <p:cNvPr id="2" name="Rectangle 1"/>
          <p:cNvSpPr/>
          <p:nvPr/>
        </p:nvSpPr>
        <p:spPr>
          <a:xfrm>
            <a:off x="5611646" y="3810714"/>
            <a:ext cx="1287533" cy="369332"/>
          </a:xfrm>
          <a:prstGeom prst="rect">
            <a:avLst/>
          </a:prstGeom>
        </p:spPr>
        <p:txBody>
          <a:bodyPr wrap="none">
            <a:spAutoFit/>
          </a:bodyPr>
          <a:lstStyle/>
          <a:p>
            <a:pPr lvl="0" algn="ctr"/>
            <a:r>
              <a:rPr lang="en-US" sz="1800" b="1" dirty="0">
                <a:solidFill>
                  <a:srgbClr val="C82A10"/>
                </a:solidFill>
                <a:latin typeface="Roboto Condensed Light"/>
                <a:ea typeface="Roboto Condensed Light"/>
                <a:cs typeface="Roboto Condensed Light"/>
                <a:sym typeface="Roboto Condensed"/>
              </a:rPr>
              <a:t>Overfitting</a:t>
            </a:r>
            <a:endParaRPr lang="en" sz="1800" b="1" dirty="0">
              <a:solidFill>
                <a:srgbClr val="C82A10"/>
              </a:solidFill>
              <a:latin typeface="Roboto Condensed Light"/>
              <a:ea typeface="Roboto Condensed Light"/>
              <a:cs typeface="Roboto Condensed Light"/>
              <a:sym typeface="Roboto Condensed"/>
            </a:endParaRPr>
          </a:p>
        </p:txBody>
      </p:sp>
      <p:sp>
        <p:nvSpPr>
          <p:cNvPr id="22" name="Rectangle 21"/>
          <p:cNvSpPr/>
          <p:nvPr/>
        </p:nvSpPr>
        <p:spPr>
          <a:xfrm>
            <a:off x="602723" y="3945393"/>
            <a:ext cx="3499306" cy="830997"/>
          </a:xfrm>
          <a:prstGeom prst="rect">
            <a:avLst/>
          </a:prstGeom>
        </p:spPr>
        <p:txBody>
          <a:bodyPr wrap="square">
            <a:spAutoFit/>
          </a:bodyPr>
          <a:lstStyle/>
          <a:p>
            <a:r>
              <a:rPr lang="en-US" sz="1600">
                <a:solidFill>
                  <a:srgbClr val="3F5378"/>
                </a:solidFill>
                <a:latin typeface="Roboto Condensed"/>
                <a:ea typeface="Roboto Condensed"/>
                <a:cs typeface="Roboto Condensed"/>
              </a:rPr>
              <a:t>The logistic model is used to estimate the probability of a binary response based on the predictors </a:t>
            </a:r>
            <a:endParaRPr lang="en-US" sz="1600" dirty="0">
              <a:solidFill>
                <a:srgbClr val="3F5378"/>
              </a:solidFill>
              <a:latin typeface="Roboto Condensed"/>
              <a:ea typeface="Roboto Condensed"/>
              <a:cs typeface="Roboto Condensed"/>
            </a:endParaRPr>
          </a:p>
        </p:txBody>
      </p:sp>
    </p:spTree>
    <p:extLst>
      <p:ext uri="{BB962C8B-B14F-4D97-AF65-F5344CB8AC3E}">
        <p14:creationId xmlns:p14="http://schemas.microsoft.com/office/powerpoint/2010/main" val="513215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212035" y="392575"/>
            <a:ext cx="5860640" cy="766200"/>
          </a:xfrm>
          <a:prstGeom prst="rect">
            <a:avLst/>
          </a:prstGeom>
        </p:spPr>
        <p:txBody>
          <a:bodyPr lIns="91425" tIns="91425" rIns="91425" bIns="91425" anchor="ctr" anchorCtr="0">
            <a:noAutofit/>
          </a:bodyPr>
          <a:lstStyle/>
          <a:p>
            <a:pPr lvl="0"/>
            <a:r>
              <a:rPr lang="en-US" dirty="0"/>
              <a:t>Support Vector Machine</a:t>
            </a:r>
            <a:endParaRPr lang="en" dirty="0"/>
          </a:p>
        </p:txBody>
      </p:sp>
      <p:sp>
        <p:nvSpPr>
          <p:cNvPr id="247" name="Shape 247"/>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21</a:t>
            </a:fld>
            <a:endParaRPr lang="en"/>
          </a:p>
        </p:txBody>
      </p:sp>
      <p:graphicFrame>
        <p:nvGraphicFramePr>
          <p:cNvPr id="3" name="Table 2"/>
          <p:cNvGraphicFramePr>
            <a:graphicFrameLocks noGrp="1"/>
          </p:cNvGraphicFramePr>
          <p:nvPr>
            <p:extLst>
              <p:ext uri="{D42A27DB-BD31-4B8C-83A1-F6EECF244321}">
                <p14:modId xmlns:p14="http://schemas.microsoft.com/office/powerpoint/2010/main" val="368670778"/>
              </p:ext>
            </p:extLst>
          </p:nvPr>
        </p:nvGraphicFramePr>
        <p:xfrm>
          <a:off x="4671777" y="1734478"/>
          <a:ext cx="3078429" cy="1809246"/>
        </p:xfrm>
        <a:graphic>
          <a:graphicData uri="http://schemas.openxmlformats.org/drawingml/2006/table">
            <a:tbl>
              <a:tblPr>
                <a:noFill/>
                <a:tableStyleId>{C632DF6F-3254-4146-BC34-0E1333481AAC}</a:tableStyleId>
              </a:tblPr>
              <a:tblGrid>
                <a:gridCol w="986705">
                  <a:extLst>
                    <a:ext uri="{9D8B030D-6E8A-4147-A177-3AD203B41FA5}">
                      <a16:colId xmlns:a16="http://schemas.microsoft.com/office/drawing/2014/main" xmlns="" val="20000"/>
                    </a:ext>
                  </a:extLst>
                </a:gridCol>
                <a:gridCol w="986705">
                  <a:extLst>
                    <a:ext uri="{9D8B030D-6E8A-4147-A177-3AD203B41FA5}">
                      <a16:colId xmlns:a16="http://schemas.microsoft.com/office/drawing/2014/main" xmlns="" val="20001"/>
                    </a:ext>
                  </a:extLst>
                </a:gridCol>
                <a:gridCol w="1105019">
                  <a:extLst>
                    <a:ext uri="{9D8B030D-6E8A-4147-A177-3AD203B41FA5}">
                      <a16:colId xmlns:a16="http://schemas.microsoft.com/office/drawing/2014/main" xmlns="" val="20002"/>
                    </a:ext>
                  </a:extLst>
                </a:gridCol>
              </a:tblGrid>
              <a:tr h="624830">
                <a:tc>
                  <a:txBody>
                    <a:bodyPr/>
                    <a:lstStyle/>
                    <a:p>
                      <a:pPr lvl="0" algn="r">
                        <a:spcBef>
                          <a:spcPts val="0"/>
                        </a:spcBef>
                        <a:buNone/>
                      </a:pPr>
                      <a:endParaRPr lang="en" sz="16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a:spcBef>
                          <a:spcPts val="0"/>
                        </a:spcBef>
                        <a:buNone/>
                      </a:pPr>
                      <a:r>
                        <a:rPr lang="en-US" sz="1600" b="1" i="0" u="none" strike="noStrike" cap="none" dirty="0">
                          <a:solidFill>
                            <a:srgbClr val="FF9800"/>
                          </a:solidFill>
                          <a:latin typeface="Roboto Condensed Light"/>
                          <a:ea typeface="Roboto Condensed Light"/>
                          <a:cs typeface="Roboto Condensed Light"/>
                          <a:sym typeface="Roboto Condensed"/>
                        </a:rPr>
                        <a:t>AUC</a:t>
                      </a:r>
                      <a:endParaRPr lang="en" sz="1600" b="1" i="0" u="none" strike="noStrike" cap="none" dirty="0">
                        <a:solidFill>
                          <a:srgbClr val="FF9800"/>
                        </a:solidFill>
                        <a:latin typeface="Roboto Condensed Light"/>
                        <a:ea typeface="Roboto Condensed Light"/>
                        <a:cs typeface="Roboto Condensed Light"/>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a:spcBef>
                          <a:spcPts val="0"/>
                        </a:spcBef>
                        <a:buNone/>
                      </a:pPr>
                      <a:r>
                        <a:rPr lang="en-US" sz="1600" b="1" i="0" u="none" strike="noStrike" cap="none" dirty="0">
                          <a:solidFill>
                            <a:srgbClr val="FF9800"/>
                          </a:solidFill>
                          <a:latin typeface="Roboto Condensed Light"/>
                          <a:ea typeface="Roboto Condensed Light"/>
                          <a:cs typeface="Roboto Condensed Light"/>
                          <a:sym typeface="Roboto Condensed"/>
                        </a:rPr>
                        <a:t>Accuracy</a:t>
                      </a:r>
                      <a:endParaRPr lang="en" sz="1600" b="1" i="0" u="none" strike="noStrike" cap="none" dirty="0">
                        <a:solidFill>
                          <a:srgbClr val="FF9800"/>
                        </a:solidFill>
                        <a:latin typeface="Roboto Condensed Light"/>
                        <a:ea typeface="Roboto Condensed Light"/>
                        <a:cs typeface="Roboto Condensed Light"/>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0"/>
                  </a:ext>
                </a:extLst>
              </a:tr>
              <a:tr h="592208">
                <a:tc>
                  <a:txBody>
                    <a:bodyPr/>
                    <a:lstStyle/>
                    <a:p>
                      <a:pPr lvl="0" algn="r">
                        <a:spcBef>
                          <a:spcPts val="0"/>
                        </a:spcBef>
                        <a:buNone/>
                      </a:pPr>
                      <a:r>
                        <a:rPr lang="en-US" sz="1600" dirty="0">
                          <a:solidFill>
                            <a:srgbClr val="3F5378"/>
                          </a:solidFill>
                          <a:latin typeface="Roboto Condensed"/>
                          <a:ea typeface="Roboto Condensed"/>
                          <a:cs typeface="Roboto Condensed"/>
                          <a:sym typeface="Roboto Condensed"/>
                        </a:rPr>
                        <a:t>Training</a:t>
                      </a:r>
                      <a:endParaRPr lang="en" sz="16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a:spcBef>
                          <a:spcPts val="0"/>
                        </a:spcBef>
                        <a:buNone/>
                      </a:pPr>
                      <a:r>
                        <a:rPr lang="en-US" sz="1600" b="1" dirty="0">
                          <a:solidFill>
                            <a:srgbClr val="263248"/>
                          </a:solidFill>
                          <a:latin typeface="Roboto Condensed"/>
                          <a:ea typeface="Roboto Condensed"/>
                          <a:cs typeface="Roboto Condensed"/>
                          <a:sym typeface="Roboto Condensed"/>
                        </a:rPr>
                        <a:t>0.65</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a:spcBef>
                          <a:spcPts val="0"/>
                        </a:spcBef>
                        <a:buNone/>
                      </a:pPr>
                      <a:r>
                        <a:rPr lang="en-US" sz="1600" b="1" dirty="0">
                          <a:solidFill>
                            <a:srgbClr val="263248"/>
                          </a:solidFill>
                          <a:latin typeface="Roboto Condensed"/>
                          <a:ea typeface="Roboto Condensed"/>
                          <a:cs typeface="Roboto Condensed"/>
                          <a:sym typeface="Roboto Condensed"/>
                        </a:rPr>
                        <a:t>0.67</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1"/>
                  </a:ext>
                </a:extLst>
              </a:tr>
              <a:tr h="592208">
                <a:tc>
                  <a:txBody>
                    <a:bodyPr/>
                    <a:lstStyle/>
                    <a:p>
                      <a:pPr lvl="0" algn="r" rtl="0">
                        <a:spcBef>
                          <a:spcPts val="0"/>
                        </a:spcBef>
                        <a:buNone/>
                      </a:pPr>
                      <a:r>
                        <a:rPr lang="en-US" sz="1600" dirty="0">
                          <a:solidFill>
                            <a:srgbClr val="3F5378"/>
                          </a:solidFill>
                          <a:latin typeface="Roboto Condensed"/>
                          <a:ea typeface="Roboto Condensed"/>
                          <a:cs typeface="Roboto Condensed"/>
                          <a:sym typeface="Roboto Condensed"/>
                        </a:rPr>
                        <a:t>Testing</a:t>
                      </a:r>
                      <a:endParaRPr lang="en" sz="16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rtl="0">
                        <a:spcBef>
                          <a:spcPts val="0"/>
                        </a:spcBef>
                        <a:buNone/>
                      </a:pPr>
                      <a:r>
                        <a:rPr lang="en-US" sz="1600" b="1" dirty="0">
                          <a:solidFill>
                            <a:srgbClr val="263248"/>
                          </a:solidFill>
                          <a:latin typeface="Roboto Condensed"/>
                          <a:ea typeface="Roboto Condensed"/>
                          <a:cs typeface="Roboto Condensed"/>
                          <a:sym typeface="Roboto Condensed"/>
                        </a:rPr>
                        <a:t>0.62</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rtl="0">
                        <a:spcBef>
                          <a:spcPts val="0"/>
                        </a:spcBef>
                        <a:buNone/>
                      </a:pPr>
                      <a:r>
                        <a:rPr lang="en-US" sz="1600" b="1" dirty="0">
                          <a:solidFill>
                            <a:srgbClr val="263248"/>
                          </a:solidFill>
                          <a:latin typeface="Roboto Condensed"/>
                          <a:ea typeface="Roboto Condensed"/>
                          <a:cs typeface="Roboto Condensed"/>
                          <a:sym typeface="Roboto Condensed"/>
                        </a:rPr>
                        <a:t>0.63</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pic>
        <p:nvPicPr>
          <p:cNvPr id="21" name="Picture 20"/>
          <p:cNvPicPr>
            <a:picLocks noChangeAspect="1"/>
          </p:cNvPicPr>
          <p:nvPr/>
        </p:nvPicPr>
        <p:blipFill>
          <a:blip r:embed="rId3"/>
          <a:stretch>
            <a:fillRect/>
          </a:stretch>
        </p:blipFill>
        <p:spPr>
          <a:xfrm>
            <a:off x="421453" y="1617520"/>
            <a:ext cx="2607002" cy="2572242"/>
          </a:xfrm>
          <a:prstGeom prst="rect">
            <a:avLst/>
          </a:prstGeom>
        </p:spPr>
      </p:pic>
      <p:sp>
        <p:nvSpPr>
          <p:cNvPr id="22" name="Rectangle 21"/>
          <p:cNvSpPr/>
          <p:nvPr/>
        </p:nvSpPr>
        <p:spPr>
          <a:xfrm>
            <a:off x="579657" y="4496613"/>
            <a:ext cx="5384807" cy="338554"/>
          </a:xfrm>
          <a:prstGeom prst="rect">
            <a:avLst/>
          </a:prstGeom>
        </p:spPr>
        <p:txBody>
          <a:bodyPr wrap="none">
            <a:spAutoFit/>
          </a:bodyPr>
          <a:lstStyle/>
          <a:p>
            <a:r>
              <a:rPr lang="en-US" sz="1600" dirty="0">
                <a:solidFill>
                  <a:srgbClr val="3F5378"/>
                </a:solidFill>
                <a:latin typeface="Roboto Condensed"/>
                <a:ea typeface="Roboto Condensed"/>
                <a:cs typeface="Roboto Condensed"/>
              </a:rPr>
              <a:t>Find a hyperplane to divide </a:t>
            </a:r>
            <a:r>
              <a:rPr lang="en-US" sz="1600">
                <a:solidFill>
                  <a:srgbClr val="3F5378"/>
                </a:solidFill>
                <a:latin typeface="Roboto Condensed"/>
                <a:ea typeface="Roboto Condensed"/>
                <a:cs typeface="Roboto Condensed"/>
              </a:rPr>
              <a:t>two classes with the largest margin</a:t>
            </a:r>
            <a:endParaRPr lang="en-US" altLang="zh-CN" sz="1600" dirty="0">
              <a:solidFill>
                <a:srgbClr val="3F5378"/>
              </a:solidFill>
              <a:latin typeface="Roboto Condensed"/>
              <a:ea typeface="Roboto Condensed"/>
              <a:cs typeface="Roboto Condensed"/>
            </a:endParaRPr>
          </a:p>
        </p:txBody>
      </p:sp>
    </p:spTree>
    <p:extLst>
      <p:ext uri="{BB962C8B-B14F-4D97-AF65-F5344CB8AC3E}">
        <p14:creationId xmlns:p14="http://schemas.microsoft.com/office/powerpoint/2010/main" val="2072897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251791" y="392575"/>
            <a:ext cx="5820884" cy="766200"/>
          </a:xfrm>
          <a:prstGeom prst="rect">
            <a:avLst/>
          </a:prstGeom>
        </p:spPr>
        <p:txBody>
          <a:bodyPr lIns="91425" tIns="91425" rIns="91425" bIns="91425" anchor="ctr" anchorCtr="0">
            <a:noAutofit/>
          </a:bodyPr>
          <a:lstStyle/>
          <a:p>
            <a:pPr lvl="0"/>
            <a:r>
              <a:rPr lang="en-US" dirty="0"/>
              <a:t>Random Forest</a:t>
            </a:r>
            <a:endParaRPr lang="en" dirty="0"/>
          </a:p>
        </p:txBody>
      </p:sp>
      <p:sp>
        <p:nvSpPr>
          <p:cNvPr id="247" name="Shape 247"/>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22</a:t>
            </a:fld>
            <a:endParaRPr lang="en"/>
          </a:p>
        </p:txBody>
      </p:sp>
      <p:graphicFrame>
        <p:nvGraphicFramePr>
          <p:cNvPr id="3" name="Table 2"/>
          <p:cNvGraphicFramePr>
            <a:graphicFrameLocks noGrp="1"/>
          </p:cNvGraphicFramePr>
          <p:nvPr>
            <p:extLst>
              <p:ext uri="{D42A27DB-BD31-4B8C-83A1-F6EECF244321}">
                <p14:modId xmlns:p14="http://schemas.microsoft.com/office/powerpoint/2010/main" val="958261583"/>
              </p:ext>
            </p:extLst>
          </p:nvPr>
        </p:nvGraphicFramePr>
        <p:xfrm>
          <a:off x="4671777" y="1734478"/>
          <a:ext cx="3158327" cy="1809246"/>
        </p:xfrm>
        <a:graphic>
          <a:graphicData uri="http://schemas.openxmlformats.org/drawingml/2006/table">
            <a:tbl>
              <a:tblPr>
                <a:noFill/>
                <a:tableStyleId>{C632DF6F-3254-4146-BC34-0E1333481AAC}</a:tableStyleId>
              </a:tblPr>
              <a:tblGrid>
                <a:gridCol w="1012314">
                  <a:extLst>
                    <a:ext uri="{9D8B030D-6E8A-4147-A177-3AD203B41FA5}">
                      <a16:colId xmlns:a16="http://schemas.microsoft.com/office/drawing/2014/main" xmlns="" val="20000"/>
                    </a:ext>
                  </a:extLst>
                </a:gridCol>
                <a:gridCol w="1012314">
                  <a:extLst>
                    <a:ext uri="{9D8B030D-6E8A-4147-A177-3AD203B41FA5}">
                      <a16:colId xmlns:a16="http://schemas.microsoft.com/office/drawing/2014/main" xmlns="" val="20001"/>
                    </a:ext>
                  </a:extLst>
                </a:gridCol>
                <a:gridCol w="1133699">
                  <a:extLst>
                    <a:ext uri="{9D8B030D-6E8A-4147-A177-3AD203B41FA5}">
                      <a16:colId xmlns:a16="http://schemas.microsoft.com/office/drawing/2014/main" xmlns="" val="20002"/>
                    </a:ext>
                  </a:extLst>
                </a:gridCol>
              </a:tblGrid>
              <a:tr h="624830">
                <a:tc>
                  <a:txBody>
                    <a:bodyPr/>
                    <a:lstStyle/>
                    <a:p>
                      <a:pPr lvl="0" algn="r">
                        <a:spcBef>
                          <a:spcPts val="0"/>
                        </a:spcBef>
                        <a:buNone/>
                      </a:pPr>
                      <a:endParaRPr lang="en" sz="16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a:spcBef>
                          <a:spcPts val="0"/>
                        </a:spcBef>
                        <a:buNone/>
                      </a:pPr>
                      <a:r>
                        <a:rPr lang="en-US" sz="1600" b="1" i="0" u="none" strike="noStrike" cap="none" dirty="0">
                          <a:solidFill>
                            <a:srgbClr val="FF9800"/>
                          </a:solidFill>
                          <a:latin typeface="Roboto Condensed Light"/>
                          <a:ea typeface="Roboto Condensed Light"/>
                          <a:cs typeface="Roboto Condensed Light"/>
                          <a:sym typeface="Roboto Condensed"/>
                        </a:rPr>
                        <a:t>AUC</a:t>
                      </a:r>
                      <a:endParaRPr lang="en" sz="1600" b="1" i="0" u="none" strike="noStrike" cap="none" dirty="0">
                        <a:solidFill>
                          <a:srgbClr val="FF9800"/>
                        </a:solidFill>
                        <a:latin typeface="Roboto Condensed Light"/>
                        <a:ea typeface="Roboto Condensed Light"/>
                        <a:cs typeface="Roboto Condensed Light"/>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a:spcBef>
                          <a:spcPts val="0"/>
                        </a:spcBef>
                        <a:buNone/>
                      </a:pPr>
                      <a:r>
                        <a:rPr lang="en-US" sz="1600" b="1" i="0" u="none" strike="noStrike" cap="none" dirty="0">
                          <a:solidFill>
                            <a:srgbClr val="FF9800"/>
                          </a:solidFill>
                          <a:latin typeface="Roboto Condensed Light"/>
                          <a:ea typeface="Roboto Condensed Light"/>
                          <a:cs typeface="Roboto Condensed Light"/>
                          <a:sym typeface="Roboto Condensed"/>
                        </a:rPr>
                        <a:t>Accuracy</a:t>
                      </a:r>
                      <a:endParaRPr lang="en" sz="1600" b="1" i="0" u="none" strike="noStrike" cap="none" dirty="0">
                        <a:solidFill>
                          <a:srgbClr val="FF9800"/>
                        </a:solidFill>
                        <a:latin typeface="Roboto Condensed Light"/>
                        <a:ea typeface="Roboto Condensed Light"/>
                        <a:cs typeface="Roboto Condensed Light"/>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0"/>
                  </a:ext>
                </a:extLst>
              </a:tr>
              <a:tr h="592208">
                <a:tc>
                  <a:txBody>
                    <a:bodyPr/>
                    <a:lstStyle/>
                    <a:p>
                      <a:pPr lvl="0" algn="r">
                        <a:spcBef>
                          <a:spcPts val="0"/>
                        </a:spcBef>
                        <a:buNone/>
                      </a:pPr>
                      <a:r>
                        <a:rPr lang="en-US" sz="1600" dirty="0">
                          <a:solidFill>
                            <a:srgbClr val="3F5378"/>
                          </a:solidFill>
                          <a:latin typeface="Roboto Condensed"/>
                          <a:ea typeface="Roboto Condensed"/>
                          <a:cs typeface="Roboto Condensed"/>
                          <a:sym typeface="Roboto Condensed"/>
                        </a:rPr>
                        <a:t>Training</a:t>
                      </a:r>
                      <a:endParaRPr lang="en" sz="16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a:spcBef>
                          <a:spcPts val="0"/>
                        </a:spcBef>
                        <a:buNone/>
                      </a:pPr>
                      <a:r>
                        <a:rPr lang="en-US" sz="1600" b="1" dirty="0">
                          <a:solidFill>
                            <a:srgbClr val="263248"/>
                          </a:solidFill>
                          <a:latin typeface="Roboto Condensed"/>
                          <a:ea typeface="Roboto Condensed"/>
                          <a:cs typeface="Roboto Condensed"/>
                          <a:sym typeface="Roboto Condensed"/>
                        </a:rPr>
                        <a:t>0.63</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a:spcBef>
                          <a:spcPts val="0"/>
                        </a:spcBef>
                        <a:buNone/>
                      </a:pPr>
                      <a:r>
                        <a:rPr lang="en-US" sz="1600" b="1" dirty="0">
                          <a:solidFill>
                            <a:srgbClr val="263248"/>
                          </a:solidFill>
                          <a:latin typeface="Roboto Condensed"/>
                          <a:ea typeface="Roboto Condensed"/>
                          <a:cs typeface="Roboto Condensed"/>
                          <a:sym typeface="Roboto Condensed"/>
                        </a:rPr>
                        <a:t>0.73</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1"/>
                  </a:ext>
                </a:extLst>
              </a:tr>
              <a:tr h="592208">
                <a:tc>
                  <a:txBody>
                    <a:bodyPr/>
                    <a:lstStyle/>
                    <a:p>
                      <a:pPr lvl="0" algn="r" rtl="0">
                        <a:spcBef>
                          <a:spcPts val="0"/>
                        </a:spcBef>
                        <a:buNone/>
                      </a:pPr>
                      <a:r>
                        <a:rPr lang="en-US" sz="1600" dirty="0">
                          <a:solidFill>
                            <a:srgbClr val="3F5378"/>
                          </a:solidFill>
                          <a:latin typeface="Roboto Condensed"/>
                          <a:ea typeface="Roboto Condensed"/>
                          <a:cs typeface="Roboto Condensed"/>
                          <a:sym typeface="Roboto Condensed"/>
                        </a:rPr>
                        <a:t>Testing</a:t>
                      </a:r>
                      <a:endParaRPr lang="en" sz="16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rtl="0">
                        <a:spcBef>
                          <a:spcPts val="0"/>
                        </a:spcBef>
                        <a:buNone/>
                      </a:pPr>
                      <a:r>
                        <a:rPr lang="en-US" sz="1600" b="1" dirty="0">
                          <a:solidFill>
                            <a:srgbClr val="263248"/>
                          </a:solidFill>
                          <a:latin typeface="Roboto Condensed"/>
                          <a:ea typeface="Roboto Condensed"/>
                          <a:cs typeface="Roboto Condensed"/>
                          <a:sym typeface="Roboto Condensed"/>
                        </a:rPr>
                        <a:t>0.61</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rtl="0">
                        <a:spcBef>
                          <a:spcPts val="0"/>
                        </a:spcBef>
                        <a:buNone/>
                      </a:pPr>
                      <a:r>
                        <a:rPr lang="en-US" sz="1600" b="1" dirty="0">
                          <a:solidFill>
                            <a:srgbClr val="263248"/>
                          </a:solidFill>
                          <a:latin typeface="Roboto Condensed"/>
                          <a:ea typeface="Roboto Condensed"/>
                          <a:cs typeface="Roboto Condensed"/>
                          <a:sym typeface="Roboto Condensed"/>
                        </a:rPr>
                        <a:t>0.70</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pic>
        <p:nvPicPr>
          <p:cNvPr id="22" name="Picture 21"/>
          <p:cNvPicPr>
            <a:picLocks noChangeAspect="1"/>
          </p:cNvPicPr>
          <p:nvPr/>
        </p:nvPicPr>
        <p:blipFill rotWithShape="1">
          <a:blip r:embed="rId3"/>
          <a:srcRect l="2326" r="2016" b="4304"/>
          <a:stretch/>
        </p:blipFill>
        <p:spPr>
          <a:xfrm>
            <a:off x="405300" y="1539984"/>
            <a:ext cx="3565452" cy="2718866"/>
          </a:xfrm>
          <a:prstGeom prst="rect">
            <a:avLst/>
          </a:prstGeom>
        </p:spPr>
      </p:pic>
      <p:sp>
        <p:nvSpPr>
          <p:cNvPr id="2" name="Rectangle 1"/>
          <p:cNvSpPr/>
          <p:nvPr/>
        </p:nvSpPr>
        <p:spPr>
          <a:xfrm>
            <a:off x="435751" y="4258850"/>
            <a:ext cx="4113627" cy="830997"/>
          </a:xfrm>
          <a:prstGeom prst="rect">
            <a:avLst/>
          </a:prstGeom>
        </p:spPr>
        <p:txBody>
          <a:bodyPr wrap="none">
            <a:spAutoFit/>
          </a:bodyPr>
          <a:lstStyle/>
          <a:p>
            <a:r>
              <a:rPr lang="en-US" altLang="zh-CN" sz="1600" dirty="0">
                <a:solidFill>
                  <a:srgbClr val="3F5378"/>
                </a:solidFill>
                <a:latin typeface="Roboto Condensed"/>
                <a:ea typeface="Roboto Condensed"/>
                <a:cs typeface="Roboto Condensed"/>
              </a:rPr>
              <a:t>Generate bootstrap samples </a:t>
            </a:r>
          </a:p>
          <a:p>
            <a:r>
              <a:rPr lang="en-US" sz="1600" dirty="0">
                <a:solidFill>
                  <a:srgbClr val="3F5378"/>
                </a:solidFill>
                <a:latin typeface="Roboto Condensed"/>
                <a:ea typeface="Roboto Condensed"/>
                <a:cs typeface="Roboto Condensed"/>
              </a:rPr>
              <a:t>Train different trees and take average</a:t>
            </a:r>
          </a:p>
          <a:p>
            <a:r>
              <a:rPr lang="en-US" sz="1600" dirty="0">
                <a:solidFill>
                  <a:srgbClr val="3F5378"/>
                </a:solidFill>
                <a:latin typeface="Roboto Condensed"/>
                <a:ea typeface="Roboto Condensed"/>
                <a:cs typeface="Roboto Condensed"/>
              </a:rPr>
              <a:t>At each node, choose random subset of features</a:t>
            </a:r>
          </a:p>
        </p:txBody>
      </p:sp>
    </p:spTree>
    <p:extLst>
      <p:ext uri="{BB962C8B-B14F-4D97-AF65-F5344CB8AC3E}">
        <p14:creationId xmlns:p14="http://schemas.microsoft.com/office/powerpoint/2010/main" val="666204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 name="Picture 1"/>
          <p:cNvPicPr>
            <a:picLocks noChangeAspect="1"/>
          </p:cNvPicPr>
          <p:nvPr/>
        </p:nvPicPr>
        <p:blipFill rotWithShape="1">
          <a:blip r:embed="rId3"/>
          <a:srcRect t="14326"/>
          <a:stretch/>
        </p:blipFill>
        <p:spPr>
          <a:xfrm>
            <a:off x="687118" y="1351945"/>
            <a:ext cx="7418713" cy="1799421"/>
          </a:xfrm>
          <a:prstGeom prst="rect">
            <a:avLst/>
          </a:prstGeom>
        </p:spPr>
      </p:pic>
      <p:sp>
        <p:nvSpPr>
          <p:cNvPr id="244" name="Shape 244"/>
          <p:cNvSpPr txBox="1">
            <a:spLocks noGrp="1"/>
          </p:cNvSpPr>
          <p:nvPr>
            <p:ph type="title"/>
          </p:nvPr>
        </p:nvSpPr>
        <p:spPr>
          <a:xfrm>
            <a:off x="212035" y="392575"/>
            <a:ext cx="5860640" cy="766200"/>
          </a:xfrm>
          <a:prstGeom prst="rect">
            <a:avLst/>
          </a:prstGeom>
        </p:spPr>
        <p:txBody>
          <a:bodyPr lIns="91425" tIns="91425" rIns="91425" bIns="91425" anchor="ctr" anchorCtr="0">
            <a:noAutofit/>
          </a:bodyPr>
          <a:lstStyle/>
          <a:p>
            <a:pPr lvl="0"/>
            <a:r>
              <a:rPr lang="en-US" dirty="0"/>
              <a:t>Gradient Boosting is selected as our model </a:t>
            </a:r>
            <a:endParaRPr lang="en" dirty="0"/>
          </a:p>
        </p:txBody>
      </p:sp>
      <p:sp>
        <p:nvSpPr>
          <p:cNvPr id="247" name="Shape 247"/>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23</a:t>
            </a:fld>
            <a:endParaRPr lang="en"/>
          </a:p>
        </p:txBody>
      </p:sp>
      <p:graphicFrame>
        <p:nvGraphicFramePr>
          <p:cNvPr id="3" name="Table 2"/>
          <p:cNvGraphicFramePr>
            <a:graphicFrameLocks noGrp="1"/>
          </p:cNvGraphicFramePr>
          <p:nvPr>
            <p:extLst>
              <p:ext uri="{D42A27DB-BD31-4B8C-83A1-F6EECF244321}">
                <p14:modId xmlns:p14="http://schemas.microsoft.com/office/powerpoint/2010/main" val="72889834"/>
              </p:ext>
            </p:extLst>
          </p:nvPr>
        </p:nvGraphicFramePr>
        <p:xfrm>
          <a:off x="2923364" y="2555766"/>
          <a:ext cx="3139464" cy="1809246"/>
        </p:xfrm>
        <a:graphic>
          <a:graphicData uri="http://schemas.openxmlformats.org/drawingml/2006/table">
            <a:tbl>
              <a:tblPr>
                <a:noFill/>
                <a:tableStyleId>{C632DF6F-3254-4146-BC34-0E1333481AAC}</a:tableStyleId>
              </a:tblPr>
              <a:tblGrid>
                <a:gridCol w="1006268">
                  <a:extLst>
                    <a:ext uri="{9D8B030D-6E8A-4147-A177-3AD203B41FA5}">
                      <a16:colId xmlns:a16="http://schemas.microsoft.com/office/drawing/2014/main" xmlns="" val="20000"/>
                    </a:ext>
                  </a:extLst>
                </a:gridCol>
                <a:gridCol w="1006268">
                  <a:extLst>
                    <a:ext uri="{9D8B030D-6E8A-4147-A177-3AD203B41FA5}">
                      <a16:colId xmlns:a16="http://schemas.microsoft.com/office/drawing/2014/main" xmlns="" val="20001"/>
                    </a:ext>
                  </a:extLst>
                </a:gridCol>
                <a:gridCol w="1126928">
                  <a:extLst>
                    <a:ext uri="{9D8B030D-6E8A-4147-A177-3AD203B41FA5}">
                      <a16:colId xmlns:a16="http://schemas.microsoft.com/office/drawing/2014/main" xmlns="" val="20002"/>
                    </a:ext>
                  </a:extLst>
                </a:gridCol>
              </a:tblGrid>
              <a:tr h="624830">
                <a:tc>
                  <a:txBody>
                    <a:bodyPr/>
                    <a:lstStyle/>
                    <a:p>
                      <a:pPr lvl="0" algn="r">
                        <a:spcBef>
                          <a:spcPts val="0"/>
                        </a:spcBef>
                        <a:buNone/>
                      </a:pPr>
                      <a:endParaRPr lang="en" sz="16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a:spcBef>
                          <a:spcPts val="0"/>
                        </a:spcBef>
                        <a:buNone/>
                      </a:pPr>
                      <a:r>
                        <a:rPr lang="en-US" sz="1600" b="1" i="0" u="none" strike="noStrike" cap="none" dirty="0">
                          <a:solidFill>
                            <a:srgbClr val="FF9800"/>
                          </a:solidFill>
                          <a:latin typeface="Roboto Condensed Light"/>
                          <a:ea typeface="Roboto Condensed Light"/>
                          <a:cs typeface="Roboto Condensed Light"/>
                          <a:sym typeface="Roboto Condensed"/>
                        </a:rPr>
                        <a:t>AUC</a:t>
                      </a:r>
                      <a:endParaRPr lang="en" sz="1600" b="1" i="0" u="none" strike="noStrike" cap="none" dirty="0">
                        <a:solidFill>
                          <a:srgbClr val="FF9800"/>
                        </a:solidFill>
                        <a:latin typeface="Roboto Condensed Light"/>
                        <a:ea typeface="Roboto Condensed Light"/>
                        <a:cs typeface="Roboto Condensed Light"/>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a:spcBef>
                          <a:spcPts val="0"/>
                        </a:spcBef>
                        <a:buNone/>
                      </a:pPr>
                      <a:r>
                        <a:rPr lang="en-US" sz="1600" b="1" i="0" u="none" strike="noStrike" cap="none" dirty="0">
                          <a:solidFill>
                            <a:srgbClr val="FF9800"/>
                          </a:solidFill>
                          <a:latin typeface="Roboto Condensed Light"/>
                          <a:ea typeface="Roboto Condensed Light"/>
                          <a:cs typeface="Roboto Condensed Light"/>
                          <a:sym typeface="Roboto Condensed"/>
                        </a:rPr>
                        <a:t>Accuracy</a:t>
                      </a:r>
                      <a:endParaRPr lang="en" sz="1600" b="1" i="0" u="none" strike="noStrike" cap="none" dirty="0">
                        <a:solidFill>
                          <a:srgbClr val="FF9800"/>
                        </a:solidFill>
                        <a:latin typeface="Roboto Condensed Light"/>
                        <a:ea typeface="Roboto Condensed Light"/>
                        <a:cs typeface="Roboto Condensed Light"/>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0"/>
                  </a:ext>
                </a:extLst>
              </a:tr>
              <a:tr h="592208">
                <a:tc>
                  <a:txBody>
                    <a:bodyPr/>
                    <a:lstStyle/>
                    <a:p>
                      <a:pPr lvl="0" algn="r">
                        <a:spcBef>
                          <a:spcPts val="0"/>
                        </a:spcBef>
                        <a:buNone/>
                      </a:pPr>
                      <a:r>
                        <a:rPr lang="en-US" sz="1600" dirty="0">
                          <a:solidFill>
                            <a:srgbClr val="3F5378"/>
                          </a:solidFill>
                          <a:latin typeface="Roboto Condensed"/>
                          <a:ea typeface="Roboto Condensed"/>
                          <a:cs typeface="Roboto Condensed"/>
                          <a:sym typeface="Roboto Condensed"/>
                        </a:rPr>
                        <a:t>Training</a:t>
                      </a:r>
                      <a:endParaRPr lang="en" sz="16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a:spcBef>
                          <a:spcPts val="0"/>
                        </a:spcBef>
                        <a:buNone/>
                      </a:pPr>
                      <a:r>
                        <a:rPr lang="en-US" sz="1600" b="1" dirty="0">
                          <a:solidFill>
                            <a:srgbClr val="263248"/>
                          </a:solidFill>
                          <a:latin typeface="Roboto Condensed"/>
                          <a:ea typeface="Roboto Condensed"/>
                          <a:cs typeface="Roboto Condensed"/>
                          <a:sym typeface="Roboto Condensed"/>
                        </a:rPr>
                        <a:t>0.71</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a:spcBef>
                          <a:spcPts val="0"/>
                        </a:spcBef>
                        <a:buNone/>
                      </a:pPr>
                      <a:r>
                        <a:rPr lang="en-US" sz="1600" b="1" dirty="0">
                          <a:solidFill>
                            <a:srgbClr val="263248"/>
                          </a:solidFill>
                          <a:latin typeface="Roboto Condensed"/>
                          <a:ea typeface="Roboto Condensed"/>
                          <a:cs typeface="Roboto Condensed"/>
                          <a:sym typeface="Roboto Condensed"/>
                        </a:rPr>
                        <a:t>0.79</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1"/>
                  </a:ext>
                </a:extLst>
              </a:tr>
              <a:tr h="592208">
                <a:tc>
                  <a:txBody>
                    <a:bodyPr/>
                    <a:lstStyle/>
                    <a:p>
                      <a:pPr lvl="0" algn="r" rtl="0">
                        <a:spcBef>
                          <a:spcPts val="0"/>
                        </a:spcBef>
                        <a:buNone/>
                      </a:pPr>
                      <a:r>
                        <a:rPr lang="en-US" sz="1600" dirty="0">
                          <a:solidFill>
                            <a:srgbClr val="3F5378"/>
                          </a:solidFill>
                          <a:latin typeface="Roboto Condensed"/>
                          <a:ea typeface="Roboto Condensed"/>
                          <a:cs typeface="Roboto Condensed"/>
                          <a:sym typeface="Roboto Condensed"/>
                        </a:rPr>
                        <a:t>Testing</a:t>
                      </a:r>
                      <a:endParaRPr lang="en" sz="16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rtl="0">
                        <a:spcBef>
                          <a:spcPts val="0"/>
                        </a:spcBef>
                        <a:buNone/>
                      </a:pPr>
                      <a:r>
                        <a:rPr lang="en-US" sz="1600" b="1" dirty="0">
                          <a:solidFill>
                            <a:srgbClr val="263248"/>
                          </a:solidFill>
                          <a:latin typeface="Roboto Condensed"/>
                          <a:ea typeface="Roboto Condensed"/>
                          <a:cs typeface="Roboto Condensed"/>
                          <a:sym typeface="Roboto Condensed"/>
                        </a:rPr>
                        <a:t>0.6</a:t>
                      </a:r>
                      <a:r>
                        <a:rPr lang="en-US" altLang="zh-CN" sz="1600" b="1" dirty="0">
                          <a:solidFill>
                            <a:srgbClr val="263248"/>
                          </a:solidFill>
                          <a:latin typeface="Roboto Condensed"/>
                          <a:ea typeface="Roboto Condensed"/>
                          <a:cs typeface="Roboto Condensed"/>
                          <a:sym typeface="Roboto Condensed"/>
                        </a:rPr>
                        <a:t>8</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rtl="0">
                        <a:spcBef>
                          <a:spcPts val="0"/>
                        </a:spcBef>
                        <a:buNone/>
                      </a:pPr>
                      <a:r>
                        <a:rPr lang="en-US" sz="1600" b="1" dirty="0">
                          <a:solidFill>
                            <a:srgbClr val="263248"/>
                          </a:solidFill>
                          <a:latin typeface="Roboto Condensed"/>
                          <a:ea typeface="Roboto Condensed"/>
                          <a:cs typeface="Roboto Condensed"/>
                          <a:sym typeface="Roboto Condensed"/>
                        </a:rPr>
                        <a:t>0.</a:t>
                      </a:r>
                      <a:r>
                        <a:rPr lang="en-US" altLang="zh-CN" sz="1600" b="1" dirty="0">
                          <a:solidFill>
                            <a:srgbClr val="263248"/>
                          </a:solidFill>
                          <a:latin typeface="Roboto Condensed"/>
                          <a:ea typeface="Roboto Condensed"/>
                          <a:cs typeface="Roboto Condensed"/>
                          <a:sym typeface="Roboto Condensed"/>
                        </a:rPr>
                        <a:t>75</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
        <p:nvSpPr>
          <p:cNvPr id="4" name="Rectangle 3"/>
          <p:cNvSpPr/>
          <p:nvPr/>
        </p:nvSpPr>
        <p:spPr>
          <a:xfrm>
            <a:off x="814275" y="4636500"/>
            <a:ext cx="5248553" cy="338554"/>
          </a:xfrm>
          <a:prstGeom prst="rect">
            <a:avLst/>
          </a:prstGeom>
        </p:spPr>
        <p:txBody>
          <a:bodyPr wrap="none">
            <a:spAutoFit/>
          </a:bodyPr>
          <a:lstStyle/>
          <a:p>
            <a:r>
              <a:rPr lang="en-US" sz="1600" dirty="0">
                <a:solidFill>
                  <a:srgbClr val="3F5378"/>
                </a:solidFill>
                <a:latin typeface="Roboto Condensed"/>
                <a:ea typeface="Roboto Condensed"/>
                <a:cs typeface="Roboto Condensed"/>
              </a:rPr>
              <a:t>Correct its errors iteratively by learning to predict the residual</a:t>
            </a:r>
            <a:endParaRPr lang="en-US" altLang="zh-CN" sz="1600" dirty="0">
              <a:solidFill>
                <a:srgbClr val="3F5378"/>
              </a:solidFill>
              <a:latin typeface="Roboto Condensed"/>
              <a:ea typeface="Roboto Condensed"/>
              <a:cs typeface="Roboto Condensed"/>
            </a:endParaRPr>
          </a:p>
        </p:txBody>
      </p:sp>
    </p:spTree>
    <p:extLst>
      <p:ext uri="{BB962C8B-B14F-4D97-AF65-F5344CB8AC3E}">
        <p14:creationId xmlns:p14="http://schemas.microsoft.com/office/powerpoint/2010/main" val="1087913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t>24</a:t>
            </a:fld>
            <a:endParaRPr lang="en"/>
          </a:p>
        </p:txBody>
      </p:sp>
      <p:graphicFrame>
        <p:nvGraphicFramePr>
          <p:cNvPr id="6" name="Chart 5"/>
          <p:cNvGraphicFramePr>
            <a:graphicFrameLocks/>
          </p:cNvGraphicFramePr>
          <p:nvPr>
            <p:extLst>
              <p:ext uri="{D42A27DB-BD31-4B8C-83A1-F6EECF244321}">
                <p14:modId xmlns:p14="http://schemas.microsoft.com/office/powerpoint/2010/main" val="1417687502"/>
              </p:ext>
            </p:extLst>
          </p:nvPr>
        </p:nvGraphicFramePr>
        <p:xfrm>
          <a:off x="91440" y="1497330"/>
          <a:ext cx="5120640" cy="32575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81090860"/>
              </p:ext>
            </p:extLst>
          </p:nvPr>
        </p:nvGraphicFramePr>
        <p:xfrm>
          <a:off x="5191590" y="2331402"/>
          <a:ext cx="3695129" cy="1874490"/>
        </p:xfrm>
        <a:graphic>
          <a:graphicData uri="http://schemas.openxmlformats.org/drawingml/2006/table">
            <a:tbl>
              <a:tblPr>
                <a:noFill/>
                <a:tableStyleId>{C632DF6F-3254-4146-BC34-0E1333481AAC}</a:tableStyleId>
              </a:tblPr>
              <a:tblGrid>
                <a:gridCol w="1184371">
                  <a:extLst>
                    <a:ext uri="{9D8B030D-6E8A-4147-A177-3AD203B41FA5}">
                      <a16:colId xmlns:a16="http://schemas.microsoft.com/office/drawing/2014/main" xmlns="" val="20000"/>
                    </a:ext>
                  </a:extLst>
                </a:gridCol>
                <a:gridCol w="1184371">
                  <a:extLst>
                    <a:ext uri="{9D8B030D-6E8A-4147-A177-3AD203B41FA5}">
                      <a16:colId xmlns:a16="http://schemas.microsoft.com/office/drawing/2014/main" xmlns="" val="20001"/>
                    </a:ext>
                  </a:extLst>
                </a:gridCol>
                <a:gridCol w="1326387">
                  <a:extLst>
                    <a:ext uri="{9D8B030D-6E8A-4147-A177-3AD203B41FA5}">
                      <a16:colId xmlns:a16="http://schemas.microsoft.com/office/drawing/2014/main" xmlns="" val="20002"/>
                    </a:ext>
                  </a:extLst>
                </a:gridCol>
              </a:tblGrid>
              <a:tr h="624830">
                <a:tc>
                  <a:txBody>
                    <a:bodyPr/>
                    <a:lstStyle/>
                    <a:p>
                      <a:pPr lvl="0" algn="r">
                        <a:spcBef>
                          <a:spcPts val="0"/>
                        </a:spcBef>
                        <a:buNone/>
                      </a:pPr>
                      <a:endParaRPr lang="en" sz="16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a:spcBef>
                          <a:spcPts val="0"/>
                        </a:spcBef>
                        <a:buNone/>
                      </a:pPr>
                      <a:r>
                        <a:rPr lang="en-US" altLang="zh-CN" sz="1600" b="1" i="0" u="none" strike="noStrike" cap="none" dirty="0">
                          <a:solidFill>
                            <a:srgbClr val="FF9800"/>
                          </a:solidFill>
                          <a:latin typeface="Roboto Condensed Light"/>
                          <a:ea typeface="Roboto Condensed Light"/>
                          <a:cs typeface="Roboto Condensed Light"/>
                          <a:sym typeface="Roboto Condensed"/>
                        </a:rPr>
                        <a:t>Actual 0</a:t>
                      </a:r>
                      <a:endParaRPr lang="en" sz="1600" b="1" i="0" u="none" strike="noStrike" cap="none" dirty="0">
                        <a:solidFill>
                          <a:srgbClr val="FF9800"/>
                        </a:solidFill>
                        <a:latin typeface="Roboto Condensed Light"/>
                        <a:ea typeface="Roboto Condensed Light"/>
                        <a:cs typeface="Roboto Condensed Light"/>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a:spcBef>
                          <a:spcPts val="0"/>
                        </a:spcBef>
                        <a:buNone/>
                      </a:pPr>
                      <a:r>
                        <a:rPr lang="en-US" altLang="zh-CN" sz="1600" b="1" i="0" u="none" strike="noStrike" cap="none" dirty="0">
                          <a:solidFill>
                            <a:srgbClr val="FF9800"/>
                          </a:solidFill>
                          <a:latin typeface="Roboto Condensed Light"/>
                          <a:ea typeface="Roboto Condensed Light"/>
                          <a:cs typeface="Roboto Condensed Light"/>
                          <a:sym typeface="Roboto Condensed"/>
                        </a:rPr>
                        <a:t>Actual</a:t>
                      </a:r>
                      <a:r>
                        <a:rPr lang="en-US" altLang="zh-CN" sz="1600" b="1" i="0" u="none" strike="noStrike" cap="none" baseline="0" dirty="0">
                          <a:solidFill>
                            <a:srgbClr val="FF9800"/>
                          </a:solidFill>
                          <a:latin typeface="Roboto Condensed Light"/>
                          <a:ea typeface="Roboto Condensed Light"/>
                          <a:cs typeface="Roboto Condensed Light"/>
                          <a:sym typeface="Roboto Condensed"/>
                        </a:rPr>
                        <a:t> </a:t>
                      </a:r>
                      <a:r>
                        <a:rPr lang="en-US" altLang="zh-CN" sz="1600" b="1" i="0" u="none" strike="noStrike" cap="none" dirty="0">
                          <a:solidFill>
                            <a:srgbClr val="FF9800"/>
                          </a:solidFill>
                          <a:latin typeface="Roboto Condensed Light"/>
                          <a:ea typeface="Roboto Condensed Light"/>
                          <a:cs typeface="Roboto Condensed Light"/>
                          <a:sym typeface="Roboto Condensed"/>
                        </a:rPr>
                        <a:t>1</a:t>
                      </a:r>
                      <a:endParaRPr lang="en" sz="1600" b="1" i="0" u="none" strike="noStrike" cap="none" dirty="0">
                        <a:solidFill>
                          <a:srgbClr val="FF9800"/>
                        </a:solidFill>
                        <a:latin typeface="Roboto Condensed Light"/>
                        <a:ea typeface="Roboto Condensed Light"/>
                        <a:cs typeface="Roboto Condensed Light"/>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0"/>
                  </a:ext>
                </a:extLst>
              </a:tr>
              <a:tr h="624830">
                <a:tc>
                  <a:txBody>
                    <a:bodyPr/>
                    <a:lstStyle/>
                    <a:p>
                      <a:pPr lvl="0" algn="r">
                        <a:spcBef>
                          <a:spcPts val="0"/>
                        </a:spcBef>
                        <a:buNone/>
                      </a:pPr>
                      <a:r>
                        <a:rPr lang="en-US" altLang="zh-CN" sz="1600" dirty="0">
                          <a:solidFill>
                            <a:srgbClr val="3F5378"/>
                          </a:solidFill>
                          <a:latin typeface="Roboto Condensed"/>
                          <a:ea typeface="Roboto Condensed"/>
                          <a:cs typeface="Roboto Condensed"/>
                          <a:sym typeface="Roboto Condensed"/>
                        </a:rPr>
                        <a:t>Predict</a:t>
                      </a:r>
                      <a:r>
                        <a:rPr lang="en-US" altLang="zh-CN" sz="1600" baseline="0" dirty="0">
                          <a:solidFill>
                            <a:srgbClr val="3F5378"/>
                          </a:solidFill>
                          <a:latin typeface="Roboto Condensed"/>
                          <a:ea typeface="Roboto Condensed"/>
                          <a:cs typeface="Roboto Condensed"/>
                          <a:sym typeface="Roboto Condensed"/>
                        </a:rPr>
                        <a:t> 0</a:t>
                      </a:r>
                      <a:endParaRPr lang="en" sz="16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a:spcBef>
                          <a:spcPts val="0"/>
                        </a:spcBef>
                        <a:buNone/>
                      </a:pPr>
                      <a:r>
                        <a:rPr lang="en-US" sz="1600" b="1" dirty="0">
                          <a:solidFill>
                            <a:srgbClr val="263248"/>
                          </a:solidFill>
                          <a:latin typeface="Roboto Condensed"/>
                          <a:ea typeface="Roboto Condensed"/>
                          <a:cs typeface="Roboto Condensed"/>
                          <a:sym typeface="Roboto Condensed"/>
                        </a:rPr>
                        <a:t>3070</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a:spcBef>
                          <a:spcPts val="0"/>
                        </a:spcBef>
                        <a:buNone/>
                      </a:pPr>
                      <a:r>
                        <a:rPr lang="en-US" sz="1600" b="1" dirty="0">
                          <a:solidFill>
                            <a:srgbClr val="263248"/>
                          </a:solidFill>
                          <a:latin typeface="Roboto Condensed"/>
                          <a:ea typeface="Roboto Condensed"/>
                          <a:cs typeface="Roboto Condensed"/>
                          <a:sym typeface="Roboto Condensed"/>
                        </a:rPr>
                        <a:t>8297</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1"/>
                  </a:ext>
                </a:extLst>
              </a:tr>
              <a:tr h="624830">
                <a:tc>
                  <a:txBody>
                    <a:bodyPr/>
                    <a:lstStyle/>
                    <a:p>
                      <a:pPr lvl="0" algn="r" rtl="0">
                        <a:spcBef>
                          <a:spcPts val="0"/>
                        </a:spcBef>
                        <a:buNone/>
                      </a:pPr>
                      <a:r>
                        <a:rPr lang="en-US" altLang="zh-CN" sz="1600" dirty="0">
                          <a:solidFill>
                            <a:srgbClr val="3F5378"/>
                          </a:solidFill>
                          <a:latin typeface="Roboto Condensed"/>
                          <a:ea typeface="Roboto Condensed"/>
                          <a:cs typeface="Roboto Condensed"/>
                          <a:sym typeface="Roboto Condensed"/>
                        </a:rPr>
                        <a:t>Predict 1</a:t>
                      </a:r>
                      <a:endParaRPr lang="en" sz="16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rtl="0">
                        <a:spcBef>
                          <a:spcPts val="0"/>
                        </a:spcBef>
                        <a:buNone/>
                      </a:pPr>
                      <a:r>
                        <a:rPr lang="en-US" sz="1600" b="1" dirty="0">
                          <a:solidFill>
                            <a:srgbClr val="263248"/>
                          </a:solidFill>
                          <a:latin typeface="Roboto Condensed"/>
                          <a:ea typeface="Roboto Condensed"/>
                          <a:cs typeface="Roboto Condensed"/>
                          <a:sym typeface="Roboto Condensed"/>
                        </a:rPr>
                        <a:t>4637</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rtl="0">
                        <a:spcBef>
                          <a:spcPts val="0"/>
                        </a:spcBef>
                        <a:buNone/>
                      </a:pPr>
                      <a:r>
                        <a:rPr lang="en-US" sz="1600" b="1" dirty="0">
                          <a:solidFill>
                            <a:srgbClr val="263248"/>
                          </a:solidFill>
                          <a:latin typeface="Roboto Condensed"/>
                          <a:ea typeface="Roboto Condensed"/>
                          <a:cs typeface="Roboto Condensed"/>
                          <a:sym typeface="Roboto Condensed"/>
                        </a:rPr>
                        <a:t>35280</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
        <p:nvSpPr>
          <p:cNvPr id="8" name="Shape 244"/>
          <p:cNvSpPr txBox="1">
            <a:spLocks noGrp="1"/>
          </p:cNvSpPr>
          <p:nvPr>
            <p:ph type="title"/>
          </p:nvPr>
        </p:nvSpPr>
        <p:spPr>
          <a:xfrm>
            <a:off x="225287" y="392575"/>
            <a:ext cx="5847388" cy="766200"/>
          </a:xfrm>
          <a:prstGeom prst="rect">
            <a:avLst/>
          </a:prstGeom>
        </p:spPr>
        <p:txBody>
          <a:bodyPr lIns="91425" tIns="91425" rIns="91425" bIns="91425" anchor="ctr" anchorCtr="0">
            <a:noAutofit/>
          </a:bodyPr>
          <a:lstStyle/>
          <a:p>
            <a:pPr lvl="0"/>
            <a:r>
              <a:rPr lang="en-US" dirty="0"/>
              <a:t>Top 11 Features based on their contributions</a:t>
            </a:r>
            <a:endParaRPr lang="en" dirty="0"/>
          </a:p>
        </p:txBody>
      </p:sp>
      <p:sp>
        <p:nvSpPr>
          <p:cNvPr id="24" name="Rectangle 23"/>
          <p:cNvSpPr/>
          <p:nvPr/>
        </p:nvSpPr>
        <p:spPr>
          <a:xfrm>
            <a:off x="6460311" y="1913277"/>
            <a:ext cx="1157689" cy="307777"/>
          </a:xfrm>
          <a:prstGeom prst="rect">
            <a:avLst/>
          </a:prstGeom>
        </p:spPr>
        <p:txBody>
          <a:bodyPr wrap="none">
            <a:spAutoFit/>
          </a:bodyPr>
          <a:lstStyle/>
          <a:p>
            <a:r>
              <a:rPr lang="en-US" b="1">
                <a:solidFill>
                  <a:srgbClr val="FF9800"/>
                </a:solidFill>
                <a:latin typeface="Roboto Condensed Light"/>
                <a:ea typeface="Roboto Condensed Light"/>
                <a:cs typeface="Roboto Condensed Light"/>
                <a:sym typeface="Roboto Condensed Light"/>
              </a:rPr>
              <a:t>Cut-off = 0.5</a:t>
            </a:r>
            <a:endParaRPr lang="en-US"/>
          </a:p>
        </p:txBody>
      </p:sp>
    </p:spTree>
    <p:extLst>
      <p:ext uri="{BB962C8B-B14F-4D97-AF65-F5344CB8AC3E}">
        <p14:creationId xmlns:p14="http://schemas.microsoft.com/office/powerpoint/2010/main" val="434247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ctrTitle"/>
          </p:nvPr>
        </p:nvSpPr>
        <p:spPr>
          <a:xfrm>
            <a:off x="463525" y="2871148"/>
            <a:ext cx="4094400" cy="1159800"/>
          </a:xfrm>
          <a:prstGeom prst="rect">
            <a:avLst/>
          </a:prstGeom>
        </p:spPr>
        <p:txBody>
          <a:bodyPr lIns="91425" tIns="91425" rIns="91425" bIns="91425" anchor="b" anchorCtr="0">
            <a:noAutofit/>
          </a:bodyPr>
          <a:lstStyle/>
          <a:p>
            <a:pPr lvl="0" rtl="0">
              <a:spcBef>
                <a:spcPts val="0"/>
              </a:spcBef>
              <a:buNone/>
            </a:pPr>
            <a:r>
              <a:rPr lang="en-US" dirty="0"/>
              <a:t>Financial Analysis</a:t>
            </a:r>
            <a:endParaRPr lang="en" dirty="0"/>
          </a:p>
        </p:txBody>
      </p:sp>
      <p:sp>
        <p:nvSpPr>
          <p:cNvPr id="221" name="Shape 221"/>
          <p:cNvSpPr txBox="1">
            <a:spLocks noGrp="1"/>
          </p:cNvSpPr>
          <p:nvPr>
            <p:ph type="subTitle" idx="1"/>
          </p:nvPr>
        </p:nvSpPr>
        <p:spPr>
          <a:xfrm>
            <a:off x="463525" y="3975448"/>
            <a:ext cx="4094400" cy="784800"/>
          </a:xfrm>
          <a:prstGeom prst="rect">
            <a:avLst/>
          </a:prstGeom>
        </p:spPr>
        <p:txBody>
          <a:bodyPr lIns="91425" tIns="91425" rIns="91425" bIns="91425" anchor="t" anchorCtr="0">
            <a:noAutofit/>
          </a:bodyPr>
          <a:lstStyle/>
          <a:p>
            <a:pPr lvl="0" rtl="0">
              <a:spcBef>
                <a:spcPts val="0"/>
              </a:spcBef>
              <a:buNone/>
            </a:pPr>
            <a:r>
              <a:rPr lang="en-US" dirty="0"/>
              <a:t>Shiqi </a:t>
            </a:r>
            <a:endParaRPr lang="en" dirty="0"/>
          </a:p>
        </p:txBody>
      </p:sp>
      <p:sp>
        <p:nvSpPr>
          <p:cNvPr id="222" name="Shape 222"/>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25</a:t>
            </a:fld>
            <a:endParaRPr lang="en"/>
          </a:p>
        </p:txBody>
      </p:sp>
      <p:sp>
        <p:nvSpPr>
          <p:cNvPr id="223" name="Shape 223"/>
          <p:cNvSpPr txBox="1"/>
          <p:nvPr/>
        </p:nvSpPr>
        <p:spPr>
          <a:xfrm>
            <a:off x="463525" y="0"/>
            <a:ext cx="2181600" cy="3136200"/>
          </a:xfrm>
          <a:prstGeom prst="rect">
            <a:avLst/>
          </a:prstGeom>
          <a:noFill/>
          <a:ln>
            <a:noFill/>
          </a:ln>
        </p:spPr>
        <p:txBody>
          <a:bodyPr lIns="91425" tIns="91425" rIns="91425" bIns="91425" anchor="b" anchorCtr="0">
            <a:noAutofit/>
          </a:bodyPr>
          <a:lstStyle/>
          <a:p>
            <a:pPr lvl="0">
              <a:spcBef>
                <a:spcPts val="0"/>
              </a:spcBef>
              <a:buNone/>
            </a:pPr>
            <a:r>
              <a:rPr lang="en-US" sz="12000" b="1" dirty="0">
                <a:solidFill>
                  <a:srgbClr val="3F5378"/>
                </a:solidFill>
                <a:latin typeface="Roboto Condensed"/>
                <a:ea typeface="Roboto Condensed"/>
                <a:cs typeface="Roboto Condensed"/>
                <a:sym typeface="Roboto Condensed"/>
              </a:rPr>
              <a:t>4</a:t>
            </a:r>
            <a:endParaRPr lang="en" sz="12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369248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24070" y="392575"/>
            <a:ext cx="5648605" cy="766200"/>
          </a:xfrm>
          <a:prstGeom prst="rect">
            <a:avLst/>
          </a:prstGeom>
        </p:spPr>
        <p:txBody>
          <a:bodyPr lIns="91425" tIns="91425" rIns="91425" bIns="91425" anchor="ctr" anchorCtr="0">
            <a:noAutofit/>
          </a:bodyPr>
          <a:lstStyle/>
          <a:p>
            <a:pPr lvl="0" rtl="0">
              <a:spcBef>
                <a:spcPts val="0"/>
              </a:spcBef>
              <a:buNone/>
            </a:pPr>
            <a:r>
              <a:rPr lang="en-US" dirty="0"/>
              <a:t>Cost Benefit Analysis</a:t>
            </a:r>
            <a:endParaRPr lang="en" dirty="0"/>
          </a:p>
        </p:txBody>
      </p:sp>
      <p:sp>
        <p:nvSpPr>
          <p:cNvPr id="191" name="Shape 191"/>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26</a:t>
            </a:fld>
            <a:endParaRPr lang="en"/>
          </a:p>
        </p:txBody>
      </p:sp>
      <p:sp>
        <p:nvSpPr>
          <p:cNvPr id="24" name="TextBox 23"/>
          <p:cNvSpPr txBox="1"/>
          <p:nvPr/>
        </p:nvSpPr>
        <p:spPr>
          <a:xfrm>
            <a:off x="546914" y="1832025"/>
            <a:ext cx="3237545" cy="369332"/>
          </a:xfrm>
          <a:prstGeom prst="rect">
            <a:avLst/>
          </a:prstGeom>
          <a:noFill/>
        </p:spPr>
        <p:txBody>
          <a:bodyPr wrap="square" rtlCol="0">
            <a:spAutoFit/>
          </a:bodyPr>
          <a:lstStyle/>
          <a:p>
            <a:r>
              <a:rPr lang="en-US" sz="1800" b="1" dirty="0">
                <a:solidFill>
                  <a:srgbClr val="FF9800"/>
                </a:solidFill>
                <a:latin typeface="Roboto Condensed Light"/>
                <a:ea typeface="Roboto Condensed Light"/>
                <a:cs typeface="Roboto Condensed Light"/>
                <a:sym typeface="Roboto Condensed Light"/>
              </a:rPr>
              <a:t>Assumptions</a:t>
            </a:r>
          </a:p>
        </p:txBody>
      </p:sp>
      <p:sp>
        <p:nvSpPr>
          <p:cNvPr id="5" name="Text Placeholder 4"/>
          <p:cNvSpPr>
            <a:spLocks noGrp="1"/>
          </p:cNvSpPr>
          <p:nvPr>
            <p:ph type="body" idx="2"/>
          </p:nvPr>
        </p:nvSpPr>
        <p:spPr>
          <a:xfrm>
            <a:off x="546914" y="2201357"/>
            <a:ext cx="8135447" cy="1215083"/>
          </a:xfrm>
        </p:spPr>
        <p:txBody>
          <a:bodyPr/>
          <a:lstStyle/>
          <a:p>
            <a:r>
              <a:rPr lang="en-US" sz="1600" dirty="0"/>
              <a:t>1. Our model is highly conservative to consider the worst scenario</a:t>
            </a:r>
          </a:p>
          <a:p>
            <a:r>
              <a:rPr lang="en-US" sz="1600" dirty="0"/>
              <a:t>2. Before our project, investor groups will invest all the loans posted on Lending Club</a:t>
            </a:r>
          </a:p>
          <a:p>
            <a:r>
              <a:rPr lang="en-US" sz="1600" dirty="0"/>
              <a:t>3. After our project, investor groups will invest the loans predicted to be a good loan</a:t>
            </a:r>
          </a:p>
        </p:txBody>
      </p:sp>
    </p:spTree>
    <p:extLst>
      <p:ext uri="{BB962C8B-B14F-4D97-AF65-F5344CB8AC3E}">
        <p14:creationId xmlns:p14="http://schemas.microsoft.com/office/powerpoint/2010/main" val="669038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530087" y="392575"/>
            <a:ext cx="5542588" cy="766200"/>
          </a:xfrm>
          <a:prstGeom prst="rect">
            <a:avLst/>
          </a:prstGeom>
        </p:spPr>
        <p:txBody>
          <a:bodyPr lIns="91425" tIns="91425" rIns="91425" bIns="91425" anchor="ctr" anchorCtr="0">
            <a:noAutofit/>
          </a:bodyPr>
          <a:lstStyle/>
          <a:p>
            <a:pPr lvl="0" rtl="0">
              <a:spcBef>
                <a:spcPts val="0"/>
              </a:spcBef>
              <a:buNone/>
            </a:pPr>
            <a:r>
              <a:rPr lang="en-US" dirty="0"/>
              <a:t>Cost Benefit Analysis</a:t>
            </a:r>
            <a:endParaRPr lang="en" dirty="0"/>
          </a:p>
        </p:txBody>
      </p:sp>
      <p:sp>
        <p:nvSpPr>
          <p:cNvPr id="191" name="Shape 191"/>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27</a:t>
            </a:fld>
            <a:endParaRPr lang="en"/>
          </a:p>
        </p:txBody>
      </p:sp>
      <p:sp>
        <p:nvSpPr>
          <p:cNvPr id="3" name="Text Placeholder 2"/>
          <p:cNvSpPr>
            <a:spLocks noGrp="1"/>
          </p:cNvSpPr>
          <p:nvPr>
            <p:ph type="body" idx="2"/>
          </p:nvPr>
        </p:nvSpPr>
        <p:spPr>
          <a:xfrm>
            <a:off x="4263246" y="1915762"/>
            <a:ext cx="4760475" cy="802094"/>
          </a:xfrm>
        </p:spPr>
        <p:txBody>
          <a:bodyPr/>
          <a:lstStyle/>
          <a:p>
            <a:r>
              <a:rPr lang="en-US" sz="1600" dirty="0"/>
              <a:t>Total Revenue:  (FN+TP)* Interest Rate</a:t>
            </a:r>
          </a:p>
          <a:p>
            <a:r>
              <a:rPr lang="en-US" sz="1600" dirty="0"/>
              <a:t>Total Cost:         TN+FP</a:t>
            </a:r>
          </a:p>
        </p:txBody>
      </p:sp>
      <p:graphicFrame>
        <p:nvGraphicFramePr>
          <p:cNvPr id="10" name="Table 9"/>
          <p:cNvGraphicFramePr>
            <a:graphicFrameLocks noGrp="1"/>
          </p:cNvGraphicFramePr>
          <p:nvPr>
            <p:extLst/>
          </p:nvPr>
        </p:nvGraphicFramePr>
        <p:xfrm>
          <a:off x="814275" y="2011825"/>
          <a:ext cx="3109656" cy="1874490"/>
        </p:xfrm>
        <a:graphic>
          <a:graphicData uri="http://schemas.openxmlformats.org/drawingml/2006/table">
            <a:tbl>
              <a:tblPr>
                <a:noFill/>
                <a:tableStyleId>{C632DF6F-3254-4146-BC34-0E1333481AAC}</a:tableStyleId>
              </a:tblPr>
              <a:tblGrid>
                <a:gridCol w="996714">
                  <a:extLst>
                    <a:ext uri="{9D8B030D-6E8A-4147-A177-3AD203B41FA5}">
                      <a16:colId xmlns:a16="http://schemas.microsoft.com/office/drawing/2014/main" xmlns="" val="20000"/>
                    </a:ext>
                  </a:extLst>
                </a:gridCol>
                <a:gridCol w="996714">
                  <a:extLst>
                    <a:ext uri="{9D8B030D-6E8A-4147-A177-3AD203B41FA5}">
                      <a16:colId xmlns:a16="http://schemas.microsoft.com/office/drawing/2014/main" xmlns="" val="20001"/>
                    </a:ext>
                  </a:extLst>
                </a:gridCol>
                <a:gridCol w="1116228">
                  <a:extLst>
                    <a:ext uri="{9D8B030D-6E8A-4147-A177-3AD203B41FA5}">
                      <a16:colId xmlns:a16="http://schemas.microsoft.com/office/drawing/2014/main" xmlns="" val="20002"/>
                    </a:ext>
                  </a:extLst>
                </a:gridCol>
              </a:tblGrid>
              <a:tr h="624830">
                <a:tc>
                  <a:txBody>
                    <a:bodyPr/>
                    <a:lstStyle/>
                    <a:p>
                      <a:pPr lvl="0" algn="r">
                        <a:spcBef>
                          <a:spcPts val="0"/>
                        </a:spcBef>
                        <a:buNone/>
                      </a:pPr>
                      <a:endParaRPr lang="en" sz="16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a:spcBef>
                          <a:spcPts val="0"/>
                        </a:spcBef>
                        <a:buNone/>
                      </a:pPr>
                      <a:r>
                        <a:rPr lang="en-US" altLang="zh-CN" sz="1600" b="1" i="0" u="none" strike="noStrike" cap="none" dirty="0">
                          <a:solidFill>
                            <a:srgbClr val="FF9800"/>
                          </a:solidFill>
                          <a:latin typeface="Roboto Condensed Light"/>
                          <a:ea typeface="Roboto Condensed Light"/>
                          <a:cs typeface="Roboto Condensed Light"/>
                          <a:sym typeface="Roboto Condensed"/>
                        </a:rPr>
                        <a:t>Actual 0</a:t>
                      </a:r>
                      <a:endParaRPr lang="en" sz="1600" b="1" i="0" u="none" strike="noStrike" cap="none" dirty="0">
                        <a:solidFill>
                          <a:srgbClr val="FF9800"/>
                        </a:solidFill>
                        <a:latin typeface="Roboto Condensed Light"/>
                        <a:ea typeface="Roboto Condensed Light"/>
                        <a:cs typeface="Roboto Condensed Light"/>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a:spcBef>
                          <a:spcPts val="0"/>
                        </a:spcBef>
                        <a:buNone/>
                      </a:pPr>
                      <a:r>
                        <a:rPr lang="en-US" altLang="zh-CN" sz="1600" b="1" i="0" u="none" strike="noStrike" cap="none" dirty="0">
                          <a:solidFill>
                            <a:srgbClr val="FF9800"/>
                          </a:solidFill>
                          <a:latin typeface="Roboto Condensed Light"/>
                          <a:ea typeface="Roboto Condensed Light"/>
                          <a:cs typeface="Roboto Condensed Light"/>
                          <a:sym typeface="Roboto Condensed"/>
                        </a:rPr>
                        <a:t>Actual</a:t>
                      </a:r>
                      <a:r>
                        <a:rPr lang="en-US" altLang="zh-CN" sz="1600" b="1" i="0" u="none" strike="noStrike" cap="none" baseline="0" dirty="0">
                          <a:solidFill>
                            <a:srgbClr val="FF9800"/>
                          </a:solidFill>
                          <a:latin typeface="Roboto Condensed Light"/>
                          <a:ea typeface="Roboto Condensed Light"/>
                          <a:cs typeface="Roboto Condensed Light"/>
                          <a:sym typeface="Roboto Condensed"/>
                        </a:rPr>
                        <a:t> </a:t>
                      </a:r>
                      <a:r>
                        <a:rPr lang="en-US" altLang="zh-CN" sz="1600" b="1" i="0" u="none" strike="noStrike" cap="none" dirty="0">
                          <a:solidFill>
                            <a:srgbClr val="FF9800"/>
                          </a:solidFill>
                          <a:latin typeface="Roboto Condensed Light"/>
                          <a:ea typeface="Roboto Condensed Light"/>
                          <a:cs typeface="Roboto Condensed Light"/>
                          <a:sym typeface="Roboto Condensed"/>
                        </a:rPr>
                        <a:t>1</a:t>
                      </a:r>
                      <a:endParaRPr lang="en" sz="1600" b="1" i="0" u="none" strike="noStrike" cap="none" dirty="0">
                        <a:solidFill>
                          <a:srgbClr val="FF9800"/>
                        </a:solidFill>
                        <a:latin typeface="Roboto Condensed Light"/>
                        <a:ea typeface="Roboto Condensed Light"/>
                        <a:cs typeface="Roboto Condensed Light"/>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0"/>
                  </a:ext>
                </a:extLst>
              </a:tr>
              <a:tr h="624830">
                <a:tc>
                  <a:txBody>
                    <a:bodyPr/>
                    <a:lstStyle/>
                    <a:p>
                      <a:pPr lvl="0" algn="r">
                        <a:spcBef>
                          <a:spcPts val="0"/>
                        </a:spcBef>
                        <a:buNone/>
                      </a:pPr>
                      <a:r>
                        <a:rPr lang="en-US" altLang="zh-CN" sz="1600">
                          <a:solidFill>
                            <a:srgbClr val="3F5378"/>
                          </a:solidFill>
                          <a:latin typeface="Roboto Condensed"/>
                          <a:ea typeface="Roboto Condensed"/>
                          <a:cs typeface="Roboto Condensed"/>
                          <a:sym typeface="Roboto Condensed"/>
                        </a:rPr>
                        <a:t>Predict</a:t>
                      </a:r>
                      <a:r>
                        <a:rPr lang="en-US" altLang="zh-CN" sz="1600" baseline="0">
                          <a:solidFill>
                            <a:srgbClr val="3F5378"/>
                          </a:solidFill>
                          <a:latin typeface="Roboto Condensed"/>
                          <a:ea typeface="Roboto Condensed"/>
                          <a:cs typeface="Roboto Condensed"/>
                          <a:sym typeface="Roboto Condensed"/>
                        </a:rPr>
                        <a:t> </a:t>
                      </a:r>
                      <a:r>
                        <a:rPr lang="en-US" altLang="zh-CN" sz="1600" baseline="0" dirty="0">
                          <a:solidFill>
                            <a:srgbClr val="3F5378"/>
                          </a:solidFill>
                          <a:latin typeface="Roboto Condensed"/>
                          <a:ea typeface="Roboto Condensed"/>
                          <a:cs typeface="Roboto Condensed"/>
                          <a:sym typeface="Roboto Condensed"/>
                        </a:rPr>
                        <a:t>0</a:t>
                      </a:r>
                      <a:endParaRPr lang="en" sz="16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a:spcBef>
                          <a:spcPts val="0"/>
                        </a:spcBef>
                        <a:buNone/>
                      </a:pPr>
                      <a:r>
                        <a:rPr lang="en-US" sz="1600" b="1" dirty="0">
                          <a:solidFill>
                            <a:srgbClr val="263248"/>
                          </a:solidFill>
                          <a:latin typeface="Roboto Condensed"/>
                          <a:ea typeface="Roboto Condensed"/>
                          <a:cs typeface="Roboto Condensed"/>
                          <a:sym typeface="Roboto Condensed"/>
                        </a:rPr>
                        <a:t>TN</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a:spcBef>
                          <a:spcPts val="0"/>
                        </a:spcBef>
                        <a:buNone/>
                      </a:pPr>
                      <a:r>
                        <a:rPr lang="en-US" sz="1600" b="1" dirty="0">
                          <a:solidFill>
                            <a:srgbClr val="263248"/>
                          </a:solidFill>
                          <a:latin typeface="Roboto Condensed"/>
                          <a:ea typeface="Roboto Condensed"/>
                          <a:cs typeface="Roboto Condensed"/>
                          <a:sym typeface="Roboto Condensed"/>
                        </a:rPr>
                        <a:t>FN</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1"/>
                  </a:ext>
                </a:extLst>
              </a:tr>
              <a:tr h="624830">
                <a:tc>
                  <a:txBody>
                    <a:bodyPr/>
                    <a:lstStyle/>
                    <a:p>
                      <a:pPr lvl="0" algn="r" rtl="0">
                        <a:spcBef>
                          <a:spcPts val="0"/>
                        </a:spcBef>
                        <a:buNone/>
                      </a:pPr>
                      <a:r>
                        <a:rPr lang="en-US" altLang="zh-CN" sz="1600" dirty="0">
                          <a:solidFill>
                            <a:srgbClr val="3F5378"/>
                          </a:solidFill>
                          <a:latin typeface="Roboto Condensed"/>
                          <a:ea typeface="Roboto Condensed"/>
                          <a:cs typeface="Roboto Condensed"/>
                          <a:sym typeface="Roboto Condensed"/>
                        </a:rPr>
                        <a:t>Predict 1</a:t>
                      </a:r>
                      <a:endParaRPr lang="en" sz="16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rtl="0">
                        <a:spcBef>
                          <a:spcPts val="0"/>
                        </a:spcBef>
                        <a:buNone/>
                      </a:pPr>
                      <a:r>
                        <a:rPr lang="en-US" sz="1600" b="1" dirty="0">
                          <a:solidFill>
                            <a:srgbClr val="263248"/>
                          </a:solidFill>
                          <a:latin typeface="Roboto Condensed"/>
                          <a:ea typeface="Roboto Condensed"/>
                          <a:cs typeface="Roboto Condensed"/>
                          <a:sym typeface="Roboto Condensed"/>
                        </a:rPr>
                        <a:t>FP</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rtl="0">
                        <a:spcBef>
                          <a:spcPts val="0"/>
                        </a:spcBef>
                        <a:buNone/>
                      </a:pPr>
                      <a:r>
                        <a:rPr lang="en-US" sz="1600" b="1" dirty="0">
                          <a:solidFill>
                            <a:srgbClr val="263248"/>
                          </a:solidFill>
                          <a:latin typeface="Roboto Condensed"/>
                          <a:ea typeface="Roboto Condensed"/>
                          <a:cs typeface="Roboto Condensed"/>
                          <a:sym typeface="Roboto Condensed"/>
                        </a:rPr>
                        <a:t>TP</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
        <p:nvSpPr>
          <p:cNvPr id="4" name="TextBox 3"/>
          <p:cNvSpPr txBox="1"/>
          <p:nvPr/>
        </p:nvSpPr>
        <p:spPr>
          <a:xfrm>
            <a:off x="4263246" y="1568514"/>
            <a:ext cx="3593492" cy="347247"/>
          </a:xfrm>
          <a:prstGeom prst="rect">
            <a:avLst/>
          </a:prstGeom>
          <a:noFill/>
        </p:spPr>
        <p:txBody>
          <a:bodyPr wrap="square" rtlCol="0">
            <a:spAutoFit/>
          </a:bodyPr>
          <a:lstStyle/>
          <a:p>
            <a:r>
              <a:rPr lang="en-US" sz="1600" b="1" dirty="0">
                <a:solidFill>
                  <a:srgbClr val="FF9800"/>
                </a:solidFill>
                <a:latin typeface="Roboto Condensed Light"/>
                <a:ea typeface="Roboto Condensed Light"/>
                <a:cs typeface="Roboto Condensed Light"/>
                <a:sym typeface="Roboto Condensed Light"/>
              </a:rPr>
              <a:t>Original Profit for Total Investors</a:t>
            </a:r>
          </a:p>
        </p:txBody>
      </p:sp>
      <p:sp>
        <p:nvSpPr>
          <p:cNvPr id="25" name="TextBox 24"/>
          <p:cNvSpPr txBox="1"/>
          <p:nvPr/>
        </p:nvSpPr>
        <p:spPr>
          <a:xfrm>
            <a:off x="4254368" y="3118903"/>
            <a:ext cx="4303705" cy="338554"/>
          </a:xfrm>
          <a:prstGeom prst="rect">
            <a:avLst/>
          </a:prstGeom>
          <a:noFill/>
        </p:spPr>
        <p:txBody>
          <a:bodyPr wrap="square" rtlCol="0">
            <a:spAutoFit/>
          </a:bodyPr>
          <a:lstStyle/>
          <a:p>
            <a:r>
              <a:rPr lang="en-US" sz="1600" b="1" dirty="0">
                <a:solidFill>
                  <a:srgbClr val="FF9800"/>
                </a:solidFill>
                <a:latin typeface="Roboto Condensed Light"/>
                <a:ea typeface="Roboto Condensed Light"/>
                <a:cs typeface="Roboto Condensed Light"/>
                <a:sym typeface="Roboto Condensed Light"/>
              </a:rPr>
              <a:t>Profit</a:t>
            </a:r>
            <a:r>
              <a:rPr lang="en-US" sz="1600" dirty="0">
                <a:solidFill>
                  <a:srgbClr val="263248"/>
                </a:solidFill>
                <a:latin typeface="Roboto Condensed Light"/>
                <a:ea typeface="Roboto Condensed Light"/>
                <a:cs typeface="Roboto Condensed Light"/>
                <a:sym typeface="Roboto Condensed Light"/>
              </a:rPr>
              <a:t> </a:t>
            </a:r>
            <a:r>
              <a:rPr lang="en-US" sz="1600" b="1" dirty="0">
                <a:solidFill>
                  <a:srgbClr val="FF9800"/>
                </a:solidFill>
                <a:latin typeface="Roboto Condensed Light"/>
                <a:ea typeface="Roboto Condensed Light"/>
                <a:cs typeface="Roboto Condensed Light"/>
                <a:sym typeface="Roboto Condensed Light"/>
              </a:rPr>
              <a:t>for</a:t>
            </a:r>
            <a:r>
              <a:rPr lang="en-US" sz="1600" dirty="0">
                <a:solidFill>
                  <a:srgbClr val="263248"/>
                </a:solidFill>
                <a:latin typeface="Roboto Condensed Light"/>
                <a:ea typeface="Roboto Condensed Light"/>
                <a:cs typeface="Roboto Condensed Light"/>
                <a:sym typeface="Roboto Condensed Light"/>
              </a:rPr>
              <a:t> </a:t>
            </a:r>
            <a:r>
              <a:rPr lang="en-US" sz="1600" b="1" dirty="0">
                <a:solidFill>
                  <a:srgbClr val="FF9800"/>
                </a:solidFill>
                <a:latin typeface="Roboto Condensed Light"/>
                <a:ea typeface="Roboto Condensed Light"/>
                <a:cs typeface="Roboto Condensed Light"/>
                <a:sym typeface="Roboto Condensed Light"/>
              </a:rPr>
              <a:t>Total</a:t>
            </a:r>
            <a:r>
              <a:rPr lang="en-US" sz="1600" dirty="0">
                <a:solidFill>
                  <a:srgbClr val="263248"/>
                </a:solidFill>
                <a:latin typeface="Roboto Condensed Light"/>
                <a:ea typeface="Roboto Condensed Light"/>
                <a:cs typeface="Roboto Condensed Light"/>
                <a:sym typeface="Roboto Condensed Light"/>
              </a:rPr>
              <a:t> </a:t>
            </a:r>
            <a:r>
              <a:rPr lang="en-US" sz="1600" b="1" dirty="0">
                <a:solidFill>
                  <a:srgbClr val="FF9800"/>
                </a:solidFill>
                <a:latin typeface="Roboto Condensed Light"/>
                <a:ea typeface="Roboto Condensed Light"/>
                <a:cs typeface="Roboto Condensed Light"/>
                <a:sym typeface="Roboto Condensed Light"/>
              </a:rPr>
              <a:t>Investors After Prediction</a:t>
            </a:r>
          </a:p>
        </p:txBody>
      </p:sp>
      <p:sp>
        <p:nvSpPr>
          <p:cNvPr id="28" name="Text Placeholder 2"/>
          <p:cNvSpPr>
            <a:spLocks noGrp="1"/>
          </p:cNvSpPr>
          <p:nvPr>
            <p:ph type="body" idx="2"/>
          </p:nvPr>
        </p:nvSpPr>
        <p:spPr>
          <a:xfrm>
            <a:off x="4263246" y="3457457"/>
            <a:ext cx="4760475" cy="802094"/>
          </a:xfrm>
        </p:spPr>
        <p:txBody>
          <a:bodyPr/>
          <a:lstStyle/>
          <a:p>
            <a:r>
              <a:rPr lang="en-US" sz="1600" dirty="0"/>
              <a:t>Total Revenue:  TP* Interest Rate</a:t>
            </a:r>
          </a:p>
          <a:p>
            <a:r>
              <a:rPr lang="en-US" sz="1600" dirty="0"/>
              <a:t>Total Cost:         FP</a:t>
            </a:r>
          </a:p>
          <a:p>
            <a:endParaRPr lang="en-US" sz="1600" dirty="0"/>
          </a:p>
        </p:txBody>
      </p:sp>
    </p:spTree>
    <p:extLst>
      <p:ext uri="{BB962C8B-B14F-4D97-AF65-F5344CB8AC3E}">
        <p14:creationId xmlns:p14="http://schemas.microsoft.com/office/powerpoint/2010/main" val="1449113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530087" y="392575"/>
            <a:ext cx="5542588" cy="766200"/>
          </a:xfrm>
          <a:prstGeom prst="rect">
            <a:avLst/>
          </a:prstGeom>
        </p:spPr>
        <p:txBody>
          <a:bodyPr lIns="91425" tIns="91425" rIns="91425" bIns="91425" anchor="ctr" anchorCtr="0">
            <a:noAutofit/>
          </a:bodyPr>
          <a:lstStyle/>
          <a:p>
            <a:pPr lvl="0" rtl="0">
              <a:spcBef>
                <a:spcPts val="0"/>
              </a:spcBef>
              <a:buNone/>
            </a:pPr>
            <a:r>
              <a:rPr lang="en-US" dirty="0"/>
              <a:t>Cost Benefit Analysis</a:t>
            </a:r>
            <a:endParaRPr lang="en" dirty="0"/>
          </a:p>
        </p:txBody>
      </p:sp>
      <p:sp>
        <p:nvSpPr>
          <p:cNvPr id="191" name="Shape 191"/>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28</a:t>
            </a:fld>
            <a:endParaRPr lang="en"/>
          </a:p>
        </p:txBody>
      </p:sp>
      <p:sp>
        <p:nvSpPr>
          <p:cNvPr id="3" name="Text Placeholder 2"/>
          <p:cNvSpPr>
            <a:spLocks noGrp="1"/>
          </p:cNvSpPr>
          <p:nvPr>
            <p:ph type="body" idx="2"/>
          </p:nvPr>
        </p:nvSpPr>
        <p:spPr>
          <a:xfrm>
            <a:off x="4263246" y="1915762"/>
            <a:ext cx="4760475" cy="802094"/>
          </a:xfrm>
        </p:spPr>
        <p:txBody>
          <a:bodyPr/>
          <a:lstStyle/>
          <a:p>
            <a:r>
              <a:rPr lang="en-US" sz="1600" dirty="0"/>
              <a:t>Total Revenue:  (FN+TP)* Interest Rate</a:t>
            </a:r>
          </a:p>
          <a:p>
            <a:r>
              <a:rPr lang="en-US" sz="1600" dirty="0"/>
              <a:t>Total Cost:         TN+FP</a:t>
            </a:r>
          </a:p>
        </p:txBody>
      </p:sp>
      <p:graphicFrame>
        <p:nvGraphicFramePr>
          <p:cNvPr id="10" name="Table 9"/>
          <p:cNvGraphicFramePr>
            <a:graphicFrameLocks noGrp="1"/>
          </p:cNvGraphicFramePr>
          <p:nvPr>
            <p:extLst>
              <p:ext uri="{D42A27DB-BD31-4B8C-83A1-F6EECF244321}">
                <p14:modId xmlns:p14="http://schemas.microsoft.com/office/powerpoint/2010/main" val="1612279509"/>
              </p:ext>
            </p:extLst>
          </p:nvPr>
        </p:nvGraphicFramePr>
        <p:xfrm>
          <a:off x="814275" y="2011825"/>
          <a:ext cx="3109656" cy="1874490"/>
        </p:xfrm>
        <a:graphic>
          <a:graphicData uri="http://schemas.openxmlformats.org/drawingml/2006/table">
            <a:tbl>
              <a:tblPr>
                <a:noFill/>
                <a:tableStyleId>{C632DF6F-3254-4146-BC34-0E1333481AAC}</a:tableStyleId>
              </a:tblPr>
              <a:tblGrid>
                <a:gridCol w="996714">
                  <a:extLst>
                    <a:ext uri="{9D8B030D-6E8A-4147-A177-3AD203B41FA5}">
                      <a16:colId xmlns:a16="http://schemas.microsoft.com/office/drawing/2014/main" xmlns="" val="20000"/>
                    </a:ext>
                  </a:extLst>
                </a:gridCol>
                <a:gridCol w="996714">
                  <a:extLst>
                    <a:ext uri="{9D8B030D-6E8A-4147-A177-3AD203B41FA5}">
                      <a16:colId xmlns:a16="http://schemas.microsoft.com/office/drawing/2014/main" xmlns="" val="20001"/>
                    </a:ext>
                  </a:extLst>
                </a:gridCol>
                <a:gridCol w="1116228">
                  <a:extLst>
                    <a:ext uri="{9D8B030D-6E8A-4147-A177-3AD203B41FA5}">
                      <a16:colId xmlns:a16="http://schemas.microsoft.com/office/drawing/2014/main" xmlns="" val="20002"/>
                    </a:ext>
                  </a:extLst>
                </a:gridCol>
              </a:tblGrid>
              <a:tr h="624830">
                <a:tc>
                  <a:txBody>
                    <a:bodyPr/>
                    <a:lstStyle/>
                    <a:p>
                      <a:pPr lvl="0" algn="r">
                        <a:spcBef>
                          <a:spcPts val="0"/>
                        </a:spcBef>
                        <a:buNone/>
                      </a:pPr>
                      <a:endParaRPr lang="en" sz="16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a:spcBef>
                          <a:spcPts val="0"/>
                        </a:spcBef>
                        <a:buNone/>
                      </a:pPr>
                      <a:r>
                        <a:rPr lang="en-US" altLang="zh-CN" sz="1600" b="1" i="0" u="none" strike="noStrike" cap="none" dirty="0">
                          <a:solidFill>
                            <a:srgbClr val="FF9800"/>
                          </a:solidFill>
                          <a:latin typeface="Roboto Condensed Light"/>
                          <a:ea typeface="Roboto Condensed Light"/>
                          <a:cs typeface="Roboto Condensed Light"/>
                          <a:sym typeface="Roboto Condensed"/>
                        </a:rPr>
                        <a:t>Actual 0</a:t>
                      </a:r>
                      <a:endParaRPr lang="en" sz="1600" b="1" i="0" u="none" strike="noStrike" cap="none" dirty="0">
                        <a:solidFill>
                          <a:srgbClr val="FF9800"/>
                        </a:solidFill>
                        <a:latin typeface="Roboto Condensed Light"/>
                        <a:ea typeface="Roboto Condensed Light"/>
                        <a:cs typeface="Roboto Condensed Light"/>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a:spcBef>
                          <a:spcPts val="0"/>
                        </a:spcBef>
                        <a:buNone/>
                      </a:pPr>
                      <a:r>
                        <a:rPr lang="en-US" altLang="zh-CN" sz="1600" b="1" i="0" u="none" strike="noStrike" cap="none" dirty="0">
                          <a:solidFill>
                            <a:srgbClr val="FF9800"/>
                          </a:solidFill>
                          <a:latin typeface="Roboto Condensed Light"/>
                          <a:ea typeface="Roboto Condensed Light"/>
                          <a:cs typeface="Roboto Condensed Light"/>
                          <a:sym typeface="Roboto Condensed"/>
                        </a:rPr>
                        <a:t>Actual</a:t>
                      </a:r>
                      <a:r>
                        <a:rPr lang="en-US" altLang="zh-CN" sz="1600" b="1" i="0" u="none" strike="noStrike" cap="none" baseline="0" dirty="0">
                          <a:solidFill>
                            <a:srgbClr val="FF9800"/>
                          </a:solidFill>
                          <a:latin typeface="Roboto Condensed Light"/>
                          <a:ea typeface="Roboto Condensed Light"/>
                          <a:cs typeface="Roboto Condensed Light"/>
                          <a:sym typeface="Roboto Condensed"/>
                        </a:rPr>
                        <a:t> </a:t>
                      </a:r>
                      <a:r>
                        <a:rPr lang="en-US" altLang="zh-CN" sz="1600" b="1" i="0" u="none" strike="noStrike" cap="none" dirty="0">
                          <a:solidFill>
                            <a:srgbClr val="FF9800"/>
                          </a:solidFill>
                          <a:latin typeface="Roboto Condensed Light"/>
                          <a:ea typeface="Roboto Condensed Light"/>
                          <a:cs typeface="Roboto Condensed Light"/>
                          <a:sym typeface="Roboto Condensed"/>
                        </a:rPr>
                        <a:t>1</a:t>
                      </a:r>
                      <a:endParaRPr lang="en" sz="1600" b="1" i="0" u="none" strike="noStrike" cap="none" dirty="0">
                        <a:solidFill>
                          <a:srgbClr val="FF9800"/>
                        </a:solidFill>
                        <a:latin typeface="Roboto Condensed Light"/>
                        <a:ea typeface="Roboto Condensed Light"/>
                        <a:cs typeface="Roboto Condensed Light"/>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0"/>
                  </a:ext>
                </a:extLst>
              </a:tr>
              <a:tr h="624830">
                <a:tc>
                  <a:txBody>
                    <a:bodyPr/>
                    <a:lstStyle/>
                    <a:p>
                      <a:pPr lvl="0" algn="r">
                        <a:spcBef>
                          <a:spcPts val="0"/>
                        </a:spcBef>
                        <a:buNone/>
                      </a:pPr>
                      <a:r>
                        <a:rPr lang="en-US" altLang="zh-CN" sz="1600">
                          <a:solidFill>
                            <a:srgbClr val="3F5378"/>
                          </a:solidFill>
                          <a:latin typeface="Roboto Condensed"/>
                          <a:ea typeface="Roboto Condensed"/>
                          <a:cs typeface="Roboto Condensed"/>
                          <a:sym typeface="Roboto Condensed"/>
                        </a:rPr>
                        <a:t>Predict</a:t>
                      </a:r>
                      <a:r>
                        <a:rPr lang="en-US" altLang="zh-CN" sz="1600" baseline="0">
                          <a:solidFill>
                            <a:srgbClr val="3F5378"/>
                          </a:solidFill>
                          <a:latin typeface="Roboto Condensed"/>
                          <a:ea typeface="Roboto Condensed"/>
                          <a:cs typeface="Roboto Condensed"/>
                          <a:sym typeface="Roboto Condensed"/>
                        </a:rPr>
                        <a:t> </a:t>
                      </a:r>
                      <a:r>
                        <a:rPr lang="en-US" altLang="zh-CN" sz="1600" baseline="0" dirty="0">
                          <a:solidFill>
                            <a:srgbClr val="3F5378"/>
                          </a:solidFill>
                          <a:latin typeface="Roboto Condensed"/>
                          <a:ea typeface="Roboto Condensed"/>
                          <a:cs typeface="Roboto Condensed"/>
                          <a:sym typeface="Roboto Condensed"/>
                        </a:rPr>
                        <a:t>0</a:t>
                      </a:r>
                      <a:endParaRPr lang="en" sz="16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a:spcBef>
                          <a:spcPts val="0"/>
                        </a:spcBef>
                        <a:buNone/>
                      </a:pPr>
                      <a:r>
                        <a:rPr lang="en-US" sz="1600" b="1" dirty="0">
                          <a:solidFill>
                            <a:srgbClr val="263248"/>
                          </a:solidFill>
                          <a:latin typeface="Roboto Condensed"/>
                          <a:ea typeface="Roboto Condensed"/>
                          <a:cs typeface="Roboto Condensed"/>
                          <a:sym typeface="Roboto Condensed"/>
                        </a:rPr>
                        <a:t>TN</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a:spcBef>
                          <a:spcPts val="0"/>
                        </a:spcBef>
                        <a:buNone/>
                      </a:pPr>
                      <a:r>
                        <a:rPr lang="en-US" sz="1600" b="1" dirty="0">
                          <a:solidFill>
                            <a:srgbClr val="263248"/>
                          </a:solidFill>
                          <a:latin typeface="Roboto Condensed"/>
                          <a:ea typeface="Roboto Condensed"/>
                          <a:cs typeface="Roboto Condensed"/>
                          <a:sym typeface="Roboto Condensed"/>
                        </a:rPr>
                        <a:t>FN</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1"/>
                  </a:ext>
                </a:extLst>
              </a:tr>
              <a:tr h="624830">
                <a:tc>
                  <a:txBody>
                    <a:bodyPr/>
                    <a:lstStyle/>
                    <a:p>
                      <a:pPr lvl="0" algn="r" rtl="0">
                        <a:spcBef>
                          <a:spcPts val="0"/>
                        </a:spcBef>
                        <a:buNone/>
                      </a:pPr>
                      <a:r>
                        <a:rPr lang="en-US" altLang="zh-CN" sz="1600" dirty="0">
                          <a:solidFill>
                            <a:srgbClr val="3F5378"/>
                          </a:solidFill>
                          <a:latin typeface="Roboto Condensed"/>
                          <a:ea typeface="Roboto Condensed"/>
                          <a:cs typeface="Roboto Condensed"/>
                          <a:sym typeface="Roboto Condensed"/>
                        </a:rPr>
                        <a:t>Predict 1</a:t>
                      </a:r>
                      <a:endParaRPr lang="en" sz="16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rtl="0">
                        <a:spcBef>
                          <a:spcPts val="0"/>
                        </a:spcBef>
                        <a:buNone/>
                      </a:pPr>
                      <a:r>
                        <a:rPr lang="en-US" sz="1600" b="1" dirty="0">
                          <a:solidFill>
                            <a:srgbClr val="263248"/>
                          </a:solidFill>
                          <a:latin typeface="Roboto Condensed"/>
                          <a:ea typeface="Roboto Condensed"/>
                          <a:cs typeface="Roboto Condensed"/>
                          <a:sym typeface="Roboto Condensed"/>
                        </a:rPr>
                        <a:t>FP</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rtl="0">
                        <a:spcBef>
                          <a:spcPts val="0"/>
                        </a:spcBef>
                        <a:buNone/>
                      </a:pPr>
                      <a:r>
                        <a:rPr lang="en-US" sz="1600" b="1" dirty="0">
                          <a:solidFill>
                            <a:srgbClr val="263248"/>
                          </a:solidFill>
                          <a:latin typeface="Roboto Condensed"/>
                          <a:ea typeface="Roboto Condensed"/>
                          <a:cs typeface="Roboto Condensed"/>
                          <a:sym typeface="Roboto Condensed"/>
                        </a:rPr>
                        <a:t>TP</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
        <p:nvSpPr>
          <p:cNvPr id="4" name="TextBox 3"/>
          <p:cNvSpPr txBox="1"/>
          <p:nvPr/>
        </p:nvSpPr>
        <p:spPr>
          <a:xfrm>
            <a:off x="4263246" y="1568514"/>
            <a:ext cx="3593492" cy="347247"/>
          </a:xfrm>
          <a:prstGeom prst="rect">
            <a:avLst/>
          </a:prstGeom>
          <a:noFill/>
        </p:spPr>
        <p:txBody>
          <a:bodyPr wrap="square" rtlCol="0">
            <a:spAutoFit/>
          </a:bodyPr>
          <a:lstStyle/>
          <a:p>
            <a:r>
              <a:rPr lang="en-US" sz="1600" b="1" dirty="0">
                <a:solidFill>
                  <a:srgbClr val="FF9800"/>
                </a:solidFill>
                <a:latin typeface="Roboto Condensed Light"/>
                <a:ea typeface="Roboto Condensed Light"/>
                <a:cs typeface="Roboto Condensed Light"/>
                <a:sym typeface="Roboto Condensed Light"/>
              </a:rPr>
              <a:t>Original Profit for Total Investors</a:t>
            </a:r>
          </a:p>
        </p:txBody>
      </p:sp>
      <p:sp>
        <p:nvSpPr>
          <p:cNvPr id="25" name="TextBox 24"/>
          <p:cNvSpPr txBox="1"/>
          <p:nvPr/>
        </p:nvSpPr>
        <p:spPr>
          <a:xfrm>
            <a:off x="4254368" y="3118903"/>
            <a:ext cx="4303705" cy="338554"/>
          </a:xfrm>
          <a:prstGeom prst="rect">
            <a:avLst/>
          </a:prstGeom>
          <a:noFill/>
        </p:spPr>
        <p:txBody>
          <a:bodyPr wrap="square" rtlCol="0">
            <a:spAutoFit/>
          </a:bodyPr>
          <a:lstStyle/>
          <a:p>
            <a:r>
              <a:rPr lang="en-US" sz="1600" b="1" dirty="0">
                <a:solidFill>
                  <a:srgbClr val="FF9800"/>
                </a:solidFill>
                <a:latin typeface="Roboto Condensed Light"/>
                <a:ea typeface="Roboto Condensed Light"/>
                <a:cs typeface="Roboto Condensed Light"/>
                <a:sym typeface="Roboto Condensed Light"/>
              </a:rPr>
              <a:t>Profit</a:t>
            </a:r>
            <a:r>
              <a:rPr lang="en-US" sz="1600" dirty="0">
                <a:solidFill>
                  <a:srgbClr val="263248"/>
                </a:solidFill>
                <a:latin typeface="Roboto Condensed Light"/>
                <a:ea typeface="Roboto Condensed Light"/>
                <a:cs typeface="Roboto Condensed Light"/>
                <a:sym typeface="Roboto Condensed Light"/>
              </a:rPr>
              <a:t> </a:t>
            </a:r>
            <a:r>
              <a:rPr lang="en-US" sz="1600" b="1" dirty="0">
                <a:solidFill>
                  <a:srgbClr val="FF9800"/>
                </a:solidFill>
                <a:latin typeface="Roboto Condensed Light"/>
                <a:ea typeface="Roboto Condensed Light"/>
                <a:cs typeface="Roboto Condensed Light"/>
                <a:sym typeface="Roboto Condensed Light"/>
              </a:rPr>
              <a:t>for</a:t>
            </a:r>
            <a:r>
              <a:rPr lang="en-US" sz="1600" dirty="0">
                <a:solidFill>
                  <a:srgbClr val="263248"/>
                </a:solidFill>
                <a:latin typeface="Roboto Condensed Light"/>
                <a:ea typeface="Roboto Condensed Light"/>
                <a:cs typeface="Roboto Condensed Light"/>
                <a:sym typeface="Roboto Condensed Light"/>
              </a:rPr>
              <a:t> </a:t>
            </a:r>
            <a:r>
              <a:rPr lang="en-US" sz="1600" b="1" dirty="0">
                <a:solidFill>
                  <a:srgbClr val="FF9800"/>
                </a:solidFill>
                <a:latin typeface="Roboto Condensed Light"/>
                <a:ea typeface="Roboto Condensed Light"/>
                <a:cs typeface="Roboto Condensed Light"/>
                <a:sym typeface="Roboto Condensed Light"/>
              </a:rPr>
              <a:t>Total</a:t>
            </a:r>
            <a:r>
              <a:rPr lang="en-US" sz="1600" dirty="0">
                <a:solidFill>
                  <a:srgbClr val="263248"/>
                </a:solidFill>
                <a:latin typeface="Roboto Condensed Light"/>
                <a:ea typeface="Roboto Condensed Light"/>
                <a:cs typeface="Roboto Condensed Light"/>
                <a:sym typeface="Roboto Condensed Light"/>
              </a:rPr>
              <a:t> </a:t>
            </a:r>
            <a:r>
              <a:rPr lang="en-US" sz="1600" b="1" dirty="0">
                <a:solidFill>
                  <a:srgbClr val="FF9800"/>
                </a:solidFill>
                <a:latin typeface="Roboto Condensed Light"/>
                <a:ea typeface="Roboto Condensed Light"/>
                <a:cs typeface="Roboto Condensed Light"/>
                <a:sym typeface="Roboto Condensed Light"/>
              </a:rPr>
              <a:t>Investors After Prediction</a:t>
            </a:r>
          </a:p>
        </p:txBody>
      </p:sp>
      <p:sp>
        <p:nvSpPr>
          <p:cNvPr id="28" name="Text Placeholder 2"/>
          <p:cNvSpPr>
            <a:spLocks noGrp="1"/>
          </p:cNvSpPr>
          <p:nvPr>
            <p:ph type="body" idx="2"/>
          </p:nvPr>
        </p:nvSpPr>
        <p:spPr>
          <a:xfrm>
            <a:off x="4263246" y="3457457"/>
            <a:ext cx="4760475" cy="802094"/>
          </a:xfrm>
        </p:spPr>
        <p:txBody>
          <a:bodyPr/>
          <a:lstStyle/>
          <a:p>
            <a:r>
              <a:rPr lang="en-US" sz="1600" dirty="0"/>
              <a:t>Total Revenue:  TP* Interest Rate</a:t>
            </a:r>
          </a:p>
          <a:p>
            <a:r>
              <a:rPr lang="en-US" sz="1600" dirty="0"/>
              <a:t>Total Cost:         FP</a:t>
            </a:r>
          </a:p>
          <a:p>
            <a:endParaRPr lang="en-US" sz="1600" dirty="0"/>
          </a:p>
        </p:txBody>
      </p:sp>
      <p:sp>
        <p:nvSpPr>
          <p:cNvPr id="9" name="Rounded Rectangle 8"/>
          <p:cNvSpPr/>
          <p:nvPr/>
        </p:nvSpPr>
        <p:spPr>
          <a:xfrm>
            <a:off x="4149969" y="3044651"/>
            <a:ext cx="4129734" cy="1190802"/>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p:cNvSpPr txBox="1"/>
          <p:nvPr/>
        </p:nvSpPr>
        <p:spPr>
          <a:xfrm>
            <a:off x="4350936" y="4328723"/>
            <a:ext cx="3145413" cy="307777"/>
          </a:xfrm>
          <a:prstGeom prst="rect">
            <a:avLst/>
          </a:prstGeom>
          <a:noFill/>
        </p:spPr>
        <p:txBody>
          <a:bodyPr wrap="none" rtlCol="0">
            <a:spAutoFit/>
          </a:bodyPr>
          <a:lstStyle/>
          <a:p>
            <a:r>
              <a:rPr lang="en-US" b="1">
                <a:solidFill>
                  <a:schemeClr val="accent6"/>
                </a:solidFill>
              </a:rPr>
              <a:t>Objective: Maximize the total profit</a:t>
            </a:r>
          </a:p>
        </p:txBody>
      </p:sp>
    </p:spTree>
    <p:extLst>
      <p:ext uri="{BB962C8B-B14F-4D97-AF65-F5344CB8AC3E}">
        <p14:creationId xmlns:p14="http://schemas.microsoft.com/office/powerpoint/2010/main" val="14010480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5511" b="3031"/>
          <a:stretch/>
        </p:blipFill>
        <p:spPr>
          <a:xfrm>
            <a:off x="55685" y="1602501"/>
            <a:ext cx="4013200" cy="3503488"/>
          </a:xfrm>
          <a:prstGeom prst="rect">
            <a:avLst/>
          </a:prstGeom>
        </p:spPr>
      </p:pic>
      <p:sp>
        <p:nvSpPr>
          <p:cNvPr id="189" name="Shape 189"/>
          <p:cNvSpPr txBox="1">
            <a:spLocks noGrp="1"/>
          </p:cNvSpPr>
          <p:nvPr>
            <p:ph type="title"/>
          </p:nvPr>
        </p:nvSpPr>
        <p:spPr>
          <a:xfrm>
            <a:off x="814275" y="392575"/>
            <a:ext cx="5258400" cy="766200"/>
          </a:xfrm>
          <a:prstGeom prst="rect">
            <a:avLst/>
          </a:prstGeom>
        </p:spPr>
        <p:txBody>
          <a:bodyPr lIns="91425" tIns="91425" rIns="91425" bIns="91425" anchor="ctr" anchorCtr="0">
            <a:noAutofit/>
          </a:bodyPr>
          <a:lstStyle/>
          <a:p>
            <a:pPr lvl="0" rtl="0">
              <a:spcBef>
                <a:spcPts val="0"/>
              </a:spcBef>
              <a:buNone/>
            </a:pPr>
            <a:r>
              <a:rPr lang="en-US" dirty="0"/>
              <a:t>Cost Benefit Analysis was conducted to calculate the optimal cut-off value: 0.7</a:t>
            </a:r>
            <a:endParaRPr lang="en" dirty="0"/>
          </a:p>
        </p:txBody>
      </p:sp>
      <p:sp>
        <p:nvSpPr>
          <p:cNvPr id="191" name="Shape 191"/>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29</a:t>
            </a:fld>
            <a:endParaRPr lang="en"/>
          </a:p>
        </p:txBody>
      </p:sp>
      <p:grpSp>
        <p:nvGrpSpPr>
          <p:cNvPr id="29" name="Shape 249"/>
          <p:cNvGrpSpPr/>
          <p:nvPr/>
        </p:nvGrpSpPr>
        <p:grpSpPr>
          <a:xfrm>
            <a:off x="293682" y="574116"/>
            <a:ext cx="309041" cy="403122"/>
            <a:chOff x="590250" y="244200"/>
            <a:chExt cx="407975" cy="532175"/>
          </a:xfrm>
        </p:grpSpPr>
        <p:sp>
          <p:nvSpPr>
            <p:cNvPr id="30" name="Shape 250"/>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 name="Shape 251"/>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 name="Shape 252"/>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 name="Shape 253"/>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 name="Shape 254"/>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 name="Shape 255"/>
            <p:cNvSpPr/>
            <p:nvPr/>
          </p:nvSpPr>
          <p:spPr>
            <a:xfrm>
              <a:off x="649925" y="590050"/>
              <a:ext cx="133975" cy="25"/>
            </a:xfrm>
            <a:custGeom>
              <a:avLst/>
              <a:gdLst/>
              <a:ahLst/>
              <a:cxnLst/>
              <a:rect l="0" t="0" r="0" b="0"/>
              <a:pathLst>
                <a:path w="5359" h="1" fill="none" extrusionOk="0">
                  <a:moveTo>
                    <a:pt x="5358" y="0"/>
                  </a:moveTo>
                  <a:lnTo>
                    <a:pt x="0" y="0"/>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 name="Shape 256"/>
            <p:cNvSpPr/>
            <p:nvPr/>
          </p:nvSpPr>
          <p:spPr>
            <a:xfrm>
              <a:off x="649925" y="5346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 name="Shape 257"/>
            <p:cNvSpPr/>
            <p:nvPr/>
          </p:nvSpPr>
          <p:spPr>
            <a:xfrm>
              <a:off x="649925" y="4798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 name="Shape 258"/>
            <p:cNvSpPr/>
            <p:nvPr/>
          </p:nvSpPr>
          <p:spPr>
            <a:xfrm>
              <a:off x="649925" y="4244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 name="Shape 259"/>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 name="Shape 260"/>
            <p:cNvSpPr/>
            <p:nvPr/>
          </p:nvSpPr>
          <p:spPr>
            <a:xfrm>
              <a:off x="654800"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 name="Shape 261"/>
            <p:cNvSpPr/>
            <p:nvPr/>
          </p:nvSpPr>
          <p:spPr>
            <a:xfrm>
              <a:off x="7376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 name="Shape 262"/>
            <p:cNvSpPr/>
            <p:nvPr/>
          </p:nvSpPr>
          <p:spPr>
            <a:xfrm>
              <a:off x="8204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 name="Shape 263"/>
            <p:cNvSpPr/>
            <p:nvPr/>
          </p:nvSpPr>
          <p:spPr>
            <a:xfrm>
              <a:off x="903225"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2" name="Rectangle 1"/>
          <p:cNvSpPr/>
          <p:nvPr/>
        </p:nvSpPr>
        <p:spPr>
          <a:xfrm>
            <a:off x="1224768" y="1509458"/>
            <a:ext cx="2028119" cy="307777"/>
          </a:xfrm>
          <a:prstGeom prst="rect">
            <a:avLst/>
          </a:prstGeom>
        </p:spPr>
        <p:txBody>
          <a:bodyPr wrap="none">
            <a:spAutoFit/>
          </a:bodyPr>
          <a:lstStyle/>
          <a:p>
            <a:r>
              <a:rPr lang="en-US" b="1" dirty="0">
                <a:solidFill>
                  <a:srgbClr val="FF9800"/>
                </a:solidFill>
                <a:latin typeface="Roboto Condensed Light"/>
                <a:ea typeface="Roboto Condensed Light"/>
                <a:cs typeface="Roboto Condensed Light"/>
                <a:sym typeface="Roboto Condensed Light"/>
              </a:rPr>
              <a:t>Optimal Threshold: 0.7 </a:t>
            </a:r>
            <a:endParaRPr lang="en-US" dirty="0"/>
          </a:p>
        </p:txBody>
      </p:sp>
      <p:sp>
        <p:nvSpPr>
          <p:cNvPr id="6" name="Oval 5"/>
          <p:cNvSpPr/>
          <p:nvPr/>
        </p:nvSpPr>
        <p:spPr>
          <a:xfrm>
            <a:off x="1886083" y="1817235"/>
            <a:ext cx="352744" cy="270229"/>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graphicFrame>
        <p:nvGraphicFramePr>
          <p:cNvPr id="44" name="Table 43"/>
          <p:cNvGraphicFramePr>
            <a:graphicFrameLocks noGrp="1"/>
          </p:cNvGraphicFramePr>
          <p:nvPr>
            <p:extLst>
              <p:ext uri="{D42A27DB-BD31-4B8C-83A1-F6EECF244321}">
                <p14:modId xmlns:p14="http://schemas.microsoft.com/office/powerpoint/2010/main" val="2139368205"/>
              </p:ext>
            </p:extLst>
          </p:nvPr>
        </p:nvGraphicFramePr>
        <p:xfrm>
          <a:off x="5083285" y="3122007"/>
          <a:ext cx="2871106" cy="1691610"/>
        </p:xfrm>
        <a:graphic>
          <a:graphicData uri="http://schemas.openxmlformats.org/drawingml/2006/table">
            <a:tbl>
              <a:tblPr>
                <a:noFill/>
                <a:tableStyleId>{C632DF6F-3254-4146-BC34-0E1333481AAC}</a:tableStyleId>
              </a:tblPr>
              <a:tblGrid>
                <a:gridCol w="920253">
                  <a:extLst>
                    <a:ext uri="{9D8B030D-6E8A-4147-A177-3AD203B41FA5}">
                      <a16:colId xmlns:a16="http://schemas.microsoft.com/office/drawing/2014/main" xmlns="" val="20000"/>
                    </a:ext>
                  </a:extLst>
                </a:gridCol>
                <a:gridCol w="920253">
                  <a:extLst>
                    <a:ext uri="{9D8B030D-6E8A-4147-A177-3AD203B41FA5}">
                      <a16:colId xmlns:a16="http://schemas.microsoft.com/office/drawing/2014/main" xmlns="" val="20001"/>
                    </a:ext>
                  </a:extLst>
                </a:gridCol>
                <a:gridCol w="1030600">
                  <a:extLst>
                    <a:ext uri="{9D8B030D-6E8A-4147-A177-3AD203B41FA5}">
                      <a16:colId xmlns:a16="http://schemas.microsoft.com/office/drawing/2014/main" xmlns="" val="20002"/>
                    </a:ext>
                  </a:extLst>
                </a:gridCol>
              </a:tblGrid>
              <a:tr h="563870">
                <a:tc>
                  <a:txBody>
                    <a:bodyPr/>
                    <a:lstStyle/>
                    <a:p>
                      <a:pPr lvl="0" algn="r">
                        <a:spcBef>
                          <a:spcPts val="0"/>
                        </a:spcBef>
                        <a:buNone/>
                      </a:pPr>
                      <a:endParaRPr lang="en" sz="14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a:spcBef>
                          <a:spcPts val="0"/>
                        </a:spcBef>
                        <a:buNone/>
                      </a:pPr>
                      <a:r>
                        <a:rPr lang="en-US" altLang="zh-CN" sz="1400" b="1" i="0" u="none" strike="noStrike" cap="none" dirty="0">
                          <a:solidFill>
                            <a:srgbClr val="FF9800"/>
                          </a:solidFill>
                          <a:latin typeface="Roboto Condensed Light"/>
                          <a:ea typeface="Roboto Condensed Light"/>
                          <a:cs typeface="Roboto Condensed Light"/>
                          <a:sym typeface="Roboto Condensed"/>
                        </a:rPr>
                        <a:t>Actual 0</a:t>
                      </a:r>
                      <a:endParaRPr lang="en" sz="1400" b="1" i="0" u="none" strike="noStrike" cap="none" dirty="0">
                        <a:solidFill>
                          <a:srgbClr val="FF9800"/>
                        </a:solidFill>
                        <a:latin typeface="Roboto Condensed Light"/>
                        <a:ea typeface="Roboto Condensed Light"/>
                        <a:cs typeface="Roboto Condensed Light"/>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a:spcBef>
                          <a:spcPts val="0"/>
                        </a:spcBef>
                        <a:buNone/>
                      </a:pPr>
                      <a:r>
                        <a:rPr lang="en-US" altLang="zh-CN" sz="1400" b="1" i="0" u="none" strike="noStrike" cap="none" dirty="0">
                          <a:solidFill>
                            <a:srgbClr val="FF9800"/>
                          </a:solidFill>
                          <a:latin typeface="Roboto Condensed Light"/>
                          <a:ea typeface="Roboto Condensed Light"/>
                          <a:cs typeface="Roboto Condensed Light"/>
                          <a:sym typeface="Roboto Condensed"/>
                        </a:rPr>
                        <a:t>Actual</a:t>
                      </a:r>
                      <a:r>
                        <a:rPr lang="en-US" altLang="zh-CN" sz="1400" b="1" i="0" u="none" strike="noStrike" cap="none" baseline="0" dirty="0">
                          <a:solidFill>
                            <a:srgbClr val="FF9800"/>
                          </a:solidFill>
                          <a:latin typeface="Roboto Condensed Light"/>
                          <a:ea typeface="Roboto Condensed Light"/>
                          <a:cs typeface="Roboto Condensed Light"/>
                          <a:sym typeface="Roboto Condensed"/>
                        </a:rPr>
                        <a:t> </a:t>
                      </a:r>
                      <a:r>
                        <a:rPr lang="en-US" altLang="zh-CN" sz="1400" b="1" i="0" u="none" strike="noStrike" cap="none" dirty="0">
                          <a:solidFill>
                            <a:srgbClr val="FF9800"/>
                          </a:solidFill>
                          <a:latin typeface="Roboto Condensed Light"/>
                          <a:ea typeface="Roboto Condensed Light"/>
                          <a:cs typeface="Roboto Condensed Light"/>
                          <a:sym typeface="Roboto Condensed"/>
                        </a:rPr>
                        <a:t>1</a:t>
                      </a:r>
                      <a:endParaRPr lang="en" sz="1400" b="1" i="0" u="none" strike="noStrike" cap="none" dirty="0">
                        <a:solidFill>
                          <a:srgbClr val="FF9800"/>
                        </a:solidFill>
                        <a:latin typeface="Roboto Condensed Light"/>
                        <a:ea typeface="Roboto Condensed Light"/>
                        <a:cs typeface="Roboto Condensed Light"/>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0"/>
                  </a:ext>
                </a:extLst>
              </a:tr>
              <a:tr h="563870">
                <a:tc>
                  <a:txBody>
                    <a:bodyPr/>
                    <a:lstStyle/>
                    <a:p>
                      <a:pPr lvl="0" algn="r">
                        <a:spcBef>
                          <a:spcPts val="0"/>
                        </a:spcBef>
                        <a:buNone/>
                      </a:pPr>
                      <a:r>
                        <a:rPr lang="en-US" altLang="zh-CN" sz="1400" dirty="0">
                          <a:solidFill>
                            <a:srgbClr val="3F5378"/>
                          </a:solidFill>
                          <a:latin typeface="Roboto Condensed"/>
                          <a:ea typeface="Roboto Condensed"/>
                          <a:cs typeface="Roboto Condensed"/>
                          <a:sym typeface="Roboto Condensed"/>
                        </a:rPr>
                        <a:t>Predict</a:t>
                      </a:r>
                      <a:r>
                        <a:rPr lang="en-US" altLang="zh-CN" sz="1400" baseline="0" dirty="0">
                          <a:solidFill>
                            <a:srgbClr val="3F5378"/>
                          </a:solidFill>
                          <a:latin typeface="Roboto Condensed"/>
                          <a:ea typeface="Roboto Condensed"/>
                          <a:cs typeface="Roboto Condensed"/>
                          <a:sym typeface="Roboto Condensed"/>
                        </a:rPr>
                        <a:t> 0</a:t>
                      </a:r>
                      <a:endParaRPr lang="en" sz="14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a:spcBef>
                          <a:spcPts val="0"/>
                        </a:spcBef>
                        <a:buNone/>
                      </a:pPr>
                      <a:r>
                        <a:rPr lang="en-US" sz="1400" b="1" dirty="0">
                          <a:solidFill>
                            <a:srgbClr val="263248"/>
                          </a:solidFill>
                          <a:latin typeface="Roboto Condensed"/>
                          <a:ea typeface="Roboto Condensed"/>
                          <a:cs typeface="Roboto Condensed"/>
                          <a:sym typeface="Roboto Condensed"/>
                        </a:rPr>
                        <a:t>6343</a:t>
                      </a:r>
                      <a:endParaRPr lang="en" sz="14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a:spcBef>
                          <a:spcPts val="0"/>
                        </a:spcBef>
                        <a:buNone/>
                      </a:pPr>
                      <a:r>
                        <a:rPr lang="en-US" sz="1400" b="1" dirty="0">
                          <a:solidFill>
                            <a:srgbClr val="263248"/>
                          </a:solidFill>
                          <a:latin typeface="Roboto Condensed"/>
                          <a:ea typeface="Roboto Condensed"/>
                          <a:cs typeface="Roboto Condensed"/>
                          <a:sym typeface="Roboto Condensed"/>
                        </a:rPr>
                        <a:t>25975</a:t>
                      </a:r>
                      <a:endParaRPr lang="en" sz="14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1"/>
                  </a:ext>
                </a:extLst>
              </a:tr>
              <a:tr h="563870">
                <a:tc>
                  <a:txBody>
                    <a:bodyPr/>
                    <a:lstStyle/>
                    <a:p>
                      <a:pPr lvl="0" algn="r" rtl="0">
                        <a:spcBef>
                          <a:spcPts val="0"/>
                        </a:spcBef>
                        <a:buNone/>
                      </a:pPr>
                      <a:r>
                        <a:rPr lang="en-US" altLang="zh-CN" sz="1400" dirty="0">
                          <a:solidFill>
                            <a:srgbClr val="3F5378"/>
                          </a:solidFill>
                          <a:latin typeface="Roboto Condensed"/>
                          <a:ea typeface="Roboto Condensed"/>
                          <a:cs typeface="Roboto Condensed"/>
                          <a:sym typeface="Roboto Condensed"/>
                        </a:rPr>
                        <a:t>Predict 1</a:t>
                      </a:r>
                      <a:endParaRPr lang="en" sz="14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rtl="0">
                        <a:spcBef>
                          <a:spcPts val="0"/>
                        </a:spcBef>
                        <a:buNone/>
                      </a:pPr>
                      <a:r>
                        <a:rPr lang="en-US" sz="1400" b="1" dirty="0">
                          <a:solidFill>
                            <a:srgbClr val="263248"/>
                          </a:solidFill>
                          <a:latin typeface="Roboto Condensed"/>
                          <a:ea typeface="Roboto Condensed"/>
                          <a:cs typeface="Roboto Condensed"/>
                          <a:sym typeface="Roboto Condensed"/>
                        </a:rPr>
                        <a:t>1364</a:t>
                      </a:r>
                      <a:endParaRPr lang="en" sz="14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rtl="0">
                        <a:spcBef>
                          <a:spcPts val="0"/>
                        </a:spcBef>
                        <a:buNone/>
                      </a:pPr>
                      <a:r>
                        <a:rPr lang="en-US" sz="1400" b="1" dirty="0">
                          <a:solidFill>
                            <a:srgbClr val="263248"/>
                          </a:solidFill>
                          <a:latin typeface="Roboto Condensed"/>
                          <a:ea typeface="Roboto Condensed"/>
                          <a:cs typeface="Roboto Condensed"/>
                          <a:sym typeface="Roboto Condensed"/>
                        </a:rPr>
                        <a:t>17602</a:t>
                      </a:r>
                      <a:endParaRPr lang="en" sz="14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3672486067"/>
              </p:ext>
            </p:extLst>
          </p:nvPr>
        </p:nvGraphicFramePr>
        <p:xfrm>
          <a:off x="5083285" y="1365694"/>
          <a:ext cx="2871107" cy="1691610"/>
        </p:xfrm>
        <a:graphic>
          <a:graphicData uri="http://schemas.openxmlformats.org/drawingml/2006/table">
            <a:tbl>
              <a:tblPr>
                <a:noFill/>
                <a:tableStyleId>{C632DF6F-3254-4146-BC34-0E1333481AAC}</a:tableStyleId>
              </a:tblPr>
              <a:tblGrid>
                <a:gridCol w="920254">
                  <a:extLst>
                    <a:ext uri="{9D8B030D-6E8A-4147-A177-3AD203B41FA5}">
                      <a16:colId xmlns:a16="http://schemas.microsoft.com/office/drawing/2014/main" xmlns="" val="20000"/>
                    </a:ext>
                  </a:extLst>
                </a:gridCol>
                <a:gridCol w="920254">
                  <a:extLst>
                    <a:ext uri="{9D8B030D-6E8A-4147-A177-3AD203B41FA5}">
                      <a16:colId xmlns:a16="http://schemas.microsoft.com/office/drawing/2014/main" xmlns="" val="20001"/>
                    </a:ext>
                  </a:extLst>
                </a:gridCol>
                <a:gridCol w="1030599">
                  <a:extLst>
                    <a:ext uri="{9D8B030D-6E8A-4147-A177-3AD203B41FA5}">
                      <a16:colId xmlns:a16="http://schemas.microsoft.com/office/drawing/2014/main" xmlns="" val="20002"/>
                    </a:ext>
                  </a:extLst>
                </a:gridCol>
              </a:tblGrid>
              <a:tr h="563870">
                <a:tc>
                  <a:txBody>
                    <a:bodyPr/>
                    <a:lstStyle/>
                    <a:p>
                      <a:pPr lvl="0" algn="r">
                        <a:spcBef>
                          <a:spcPts val="0"/>
                        </a:spcBef>
                        <a:buNone/>
                      </a:pPr>
                      <a:endParaRPr lang="en" sz="14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a:spcBef>
                          <a:spcPts val="0"/>
                        </a:spcBef>
                        <a:buNone/>
                      </a:pPr>
                      <a:r>
                        <a:rPr lang="en-US" altLang="zh-CN" sz="1400" b="1" i="0" u="none" strike="noStrike" cap="none" dirty="0">
                          <a:solidFill>
                            <a:srgbClr val="FF9800"/>
                          </a:solidFill>
                          <a:latin typeface="Roboto Condensed Light"/>
                          <a:ea typeface="Roboto Condensed Light"/>
                          <a:cs typeface="Roboto Condensed Light"/>
                          <a:sym typeface="Roboto Condensed"/>
                        </a:rPr>
                        <a:t>Actual 0</a:t>
                      </a:r>
                      <a:endParaRPr lang="en" sz="1400" b="1" i="0" u="none" strike="noStrike" cap="none" dirty="0">
                        <a:solidFill>
                          <a:srgbClr val="FF9800"/>
                        </a:solidFill>
                        <a:latin typeface="Roboto Condensed Light"/>
                        <a:ea typeface="Roboto Condensed Light"/>
                        <a:cs typeface="Roboto Condensed Light"/>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a:spcBef>
                          <a:spcPts val="0"/>
                        </a:spcBef>
                        <a:buNone/>
                      </a:pPr>
                      <a:r>
                        <a:rPr lang="en-US" altLang="zh-CN" sz="1400" b="1" i="0" u="none" strike="noStrike" cap="none" dirty="0">
                          <a:solidFill>
                            <a:srgbClr val="FF9800"/>
                          </a:solidFill>
                          <a:latin typeface="Roboto Condensed Light"/>
                          <a:ea typeface="Roboto Condensed Light"/>
                          <a:cs typeface="Roboto Condensed Light"/>
                          <a:sym typeface="Roboto Condensed"/>
                        </a:rPr>
                        <a:t>Actual</a:t>
                      </a:r>
                      <a:r>
                        <a:rPr lang="en-US" altLang="zh-CN" sz="1400" b="1" i="0" u="none" strike="noStrike" cap="none" baseline="0" dirty="0">
                          <a:solidFill>
                            <a:srgbClr val="FF9800"/>
                          </a:solidFill>
                          <a:latin typeface="Roboto Condensed Light"/>
                          <a:ea typeface="Roboto Condensed Light"/>
                          <a:cs typeface="Roboto Condensed Light"/>
                          <a:sym typeface="Roboto Condensed"/>
                        </a:rPr>
                        <a:t> </a:t>
                      </a:r>
                      <a:r>
                        <a:rPr lang="en-US" altLang="zh-CN" sz="1400" b="1" i="0" u="none" strike="noStrike" cap="none" dirty="0">
                          <a:solidFill>
                            <a:srgbClr val="FF9800"/>
                          </a:solidFill>
                          <a:latin typeface="Roboto Condensed Light"/>
                          <a:ea typeface="Roboto Condensed Light"/>
                          <a:cs typeface="Roboto Condensed Light"/>
                          <a:sym typeface="Roboto Condensed"/>
                        </a:rPr>
                        <a:t>1</a:t>
                      </a:r>
                      <a:endParaRPr lang="en" sz="1400" b="1" i="0" u="none" strike="noStrike" cap="none" dirty="0">
                        <a:solidFill>
                          <a:srgbClr val="FF9800"/>
                        </a:solidFill>
                        <a:latin typeface="Roboto Condensed Light"/>
                        <a:ea typeface="Roboto Condensed Light"/>
                        <a:cs typeface="Roboto Condensed Light"/>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0"/>
                  </a:ext>
                </a:extLst>
              </a:tr>
              <a:tr h="563870">
                <a:tc>
                  <a:txBody>
                    <a:bodyPr/>
                    <a:lstStyle/>
                    <a:p>
                      <a:pPr lvl="0" algn="r">
                        <a:spcBef>
                          <a:spcPts val="0"/>
                        </a:spcBef>
                        <a:buNone/>
                      </a:pPr>
                      <a:r>
                        <a:rPr lang="en-US" altLang="zh-CN" sz="1400" dirty="0">
                          <a:solidFill>
                            <a:srgbClr val="3F5378"/>
                          </a:solidFill>
                          <a:latin typeface="Roboto Condensed"/>
                          <a:ea typeface="Roboto Condensed"/>
                          <a:cs typeface="Roboto Condensed"/>
                          <a:sym typeface="Roboto Condensed"/>
                        </a:rPr>
                        <a:t>Predict</a:t>
                      </a:r>
                      <a:r>
                        <a:rPr lang="en-US" altLang="zh-CN" sz="1400" baseline="0" dirty="0">
                          <a:solidFill>
                            <a:srgbClr val="3F5378"/>
                          </a:solidFill>
                          <a:latin typeface="Roboto Condensed"/>
                          <a:ea typeface="Roboto Condensed"/>
                          <a:cs typeface="Roboto Condensed"/>
                          <a:sym typeface="Roboto Condensed"/>
                        </a:rPr>
                        <a:t> 0</a:t>
                      </a:r>
                      <a:endParaRPr lang="en" sz="14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a:spcBef>
                          <a:spcPts val="0"/>
                        </a:spcBef>
                        <a:buNone/>
                      </a:pPr>
                      <a:r>
                        <a:rPr lang="en-US" sz="1400" b="1" dirty="0">
                          <a:solidFill>
                            <a:srgbClr val="263248"/>
                          </a:solidFill>
                          <a:latin typeface="Roboto Condensed"/>
                          <a:ea typeface="Roboto Condensed"/>
                          <a:cs typeface="Roboto Condensed"/>
                          <a:sym typeface="Roboto Condensed"/>
                        </a:rPr>
                        <a:t>3070</a:t>
                      </a:r>
                      <a:endParaRPr lang="en" sz="14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a:spcBef>
                          <a:spcPts val="0"/>
                        </a:spcBef>
                        <a:buNone/>
                      </a:pPr>
                      <a:r>
                        <a:rPr lang="en-US" sz="1400" b="1" dirty="0">
                          <a:solidFill>
                            <a:srgbClr val="263248"/>
                          </a:solidFill>
                          <a:latin typeface="Roboto Condensed"/>
                          <a:ea typeface="Roboto Condensed"/>
                          <a:cs typeface="Roboto Condensed"/>
                          <a:sym typeface="Roboto Condensed"/>
                        </a:rPr>
                        <a:t>8297</a:t>
                      </a:r>
                      <a:endParaRPr lang="en" sz="14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1"/>
                  </a:ext>
                </a:extLst>
              </a:tr>
              <a:tr h="563870">
                <a:tc>
                  <a:txBody>
                    <a:bodyPr/>
                    <a:lstStyle/>
                    <a:p>
                      <a:pPr lvl="0" algn="r" rtl="0">
                        <a:spcBef>
                          <a:spcPts val="0"/>
                        </a:spcBef>
                        <a:buNone/>
                      </a:pPr>
                      <a:r>
                        <a:rPr lang="en-US" altLang="zh-CN" sz="1400" dirty="0">
                          <a:solidFill>
                            <a:srgbClr val="3F5378"/>
                          </a:solidFill>
                          <a:latin typeface="Roboto Condensed"/>
                          <a:ea typeface="Roboto Condensed"/>
                          <a:cs typeface="Roboto Condensed"/>
                          <a:sym typeface="Roboto Condensed"/>
                        </a:rPr>
                        <a:t>Predict 1</a:t>
                      </a:r>
                      <a:endParaRPr lang="en" sz="14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rtl="0">
                        <a:spcBef>
                          <a:spcPts val="0"/>
                        </a:spcBef>
                        <a:buNone/>
                      </a:pPr>
                      <a:r>
                        <a:rPr lang="en-US" sz="1400" b="1" dirty="0">
                          <a:solidFill>
                            <a:srgbClr val="263248"/>
                          </a:solidFill>
                          <a:latin typeface="Roboto Condensed"/>
                          <a:ea typeface="Roboto Condensed"/>
                          <a:cs typeface="Roboto Condensed"/>
                          <a:sym typeface="Roboto Condensed"/>
                        </a:rPr>
                        <a:t>4637</a:t>
                      </a:r>
                      <a:endParaRPr lang="en" sz="14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rtl="0">
                        <a:spcBef>
                          <a:spcPts val="0"/>
                        </a:spcBef>
                        <a:buNone/>
                      </a:pPr>
                      <a:r>
                        <a:rPr lang="en-US" sz="1400" b="1" dirty="0">
                          <a:solidFill>
                            <a:srgbClr val="263248"/>
                          </a:solidFill>
                          <a:latin typeface="Roboto Condensed"/>
                          <a:ea typeface="Roboto Condensed"/>
                          <a:cs typeface="Roboto Condensed"/>
                          <a:sym typeface="Roboto Condensed"/>
                        </a:rPr>
                        <a:t>35280</a:t>
                      </a:r>
                      <a:endParaRPr lang="en" sz="14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
        <p:nvSpPr>
          <p:cNvPr id="4" name="Rectangle 3"/>
          <p:cNvSpPr/>
          <p:nvPr/>
        </p:nvSpPr>
        <p:spPr>
          <a:xfrm>
            <a:off x="7947709" y="2087464"/>
            <a:ext cx="1157689" cy="307777"/>
          </a:xfrm>
          <a:prstGeom prst="rect">
            <a:avLst/>
          </a:prstGeom>
        </p:spPr>
        <p:txBody>
          <a:bodyPr wrap="none">
            <a:spAutoFit/>
          </a:bodyPr>
          <a:lstStyle/>
          <a:p>
            <a:r>
              <a:rPr lang="en-US" b="1" dirty="0">
                <a:solidFill>
                  <a:srgbClr val="FF9800"/>
                </a:solidFill>
                <a:latin typeface="Roboto Condensed Light"/>
                <a:ea typeface="Roboto Condensed Light"/>
                <a:cs typeface="Roboto Condensed Light"/>
                <a:sym typeface="Roboto Condensed Light"/>
              </a:rPr>
              <a:t>Cut-off = 0.5</a:t>
            </a:r>
            <a:endParaRPr lang="en-US" dirty="0"/>
          </a:p>
        </p:txBody>
      </p:sp>
      <p:sp>
        <p:nvSpPr>
          <p:cNvPr id="26" name="Rectangle 25"/>
          <p:cNvSpPr/>
          <p:nvPr/>
        </p:nvSpPr>
        <p:spPr>
          <a:xfrm>
            <a:off x="7947710" y="3765508"/>
            <a:ext cx="1157689" cy="307777"/>
          </a:xfrm>
          <a:prstGeom prst="rect">
            <a:avLst/>
          </a:prstGeom>
        </p:spPr>
        <p:txBody>
          <a:bodyPr wrap="none">
            <a:spAutoFit/>
          </a:bodyPr>
          <a:lstStyle/>
          <a:p>
            <a:r>
              <a:rPr lang="en-US" b="1" dirty="0">
                <a:solidFill>
                  <a:srgbClr val="FF9800"/>
                </a:solidFill>
                <a:latin typeface="Roboto Condensed Light"/>
                <a:ea typeface="Roboto Condensed Light"/>
                <a:cs typeface="Roboto Condensed Light"/>
                <a:sym typeface="Roboto Condensed Light"/>
              </a:rPr>
              <a:t>Cut-off = 0.7</a:t>
            </a:r>
            <a:endParaRPr lang="en-US" dirty="0"/>
          </a:p>
        </p:txBody>
      </p:sp>
    </p:spTree>
    <p:extLst>
      <p:ext uri="{BB962C8B-B14F-4D97-AF65-F5344CB8AC3E}">
        <p14:creationId xmlns:p14="http://schemas.microsoft.com/office/powerpoint/2010/main" val="1544130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t>3</a:t>
            </a:fld>
            <a:endParaRPr lang="en"/>
          </a:p>
        </p:txBody>
      </p:sp>
      <p:sp>
        <p:nvSpPr>
          <p:cNvPr id="6" name="Curved Down Arrow 5"/>
          <p:cNvSpPr/>
          <p:nvPr/>
        </p:nvSpPr>
        <p:spPr>
          <a:xfrm>
            <a:off x="2953050" y="1805972"/>
            <a:ext cx="3137338" cy="851338"/>
          </a:xfrm>
          <a:prstGeom prst="curvedDown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kern="1200">
              <a:solidFill>
                <a:schemeClr val="accent3"/>
              </a:solidFill>
            </a:endParaRPr>
          </a:p>
        </p:txBody>
      </p:sp>
      <p:sp>
        <p:nvSpPr>
          <p:cNvPr id="7" name="Curved Down Arrow 6"/>
          <p:cNvSpPr/>
          <p:nvPr/>
        </p:nvSpPr>
        <p:spPr>
          <a:xfrm rot="10800000">
            <a:off x="2963917" y="3776469"/>
            <a:ext cx="3137338" cy="860032"/>
          </a:xfrm>
          <a:prstGeom prst="curved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kern="1200">
              <a:solidFill>
                <a:prstClr val="black"/>
              </a:solidFill>
            </a:endParaRPr>
          </a:p>
        </p:txBody>
      </p:sp>
      <p:sp>
        <p:nvSpPr>
          <p:cNvPr id="8" name="TextBox 7"/>
          <p:cNvSpPr txBox="1"/>
          <p:nvPr/>
        </p:nvSpPr>
        <p:spPr>
          <a:xfrm>
            <a:off x="1345981" y="3837153"/>
            <a:ext cx="1331258" cy="392415"/>
          </a:xfrm>
          <a:prstGeom prst="rect">
            <a:avLst/>
          </a:prstGeom>
          <a:noFill/>
        </p:spPr>
        <p:txBody>
          <a:bodyPr wrap="square" rtlCol="0">
            <a:spAutoFit/>
          </a:bodyPr>
          <a:lstStyle/>
          <a:p>
            <a:r>
              <a:rPr lang="en-US" sz="1950" b="1" kern="1200" dirty="0">
                <a:solidFill>
                  <a:srgbClr val="70AD47"/>
                </a:solidFill>
                <a:latin typeface="Calibri" panose="020F0502020204030204"/>
                <a:ea typeface=""/>
                <a:cs typeface=""/>
              </a:rPr>
              <a:t>Borrowers</a:t>
            </a:r>
          </a:p>
        </p:txBody>
      </p:sp>
      <p:sp>
        <p:nvSpPr>
          <p:cNvPr id="9" name="TextBox 8"/>
          <p:cNvSpPr txBox="1"/>
          <p:nvPr/>
        </p:nvSpPr>
        <p:spPr>
          <a:xfrm>
            <a:off x="6472672" y="3841894"/>
            <a:ext cx="1145328" cy="392415"/>
          </a:xfrm>
          <a:prstGeom prst="rect">
            <a:avLst/>
          </a:prstGeom>
          <a:noFill/>
        </p:spPr>
        <p:txBody>
          <a:bodyPr wrap="square" rtlCol="0">
            <a:spAutoFit/>
          </a:bodyPr>
          <a:lstStyle/>
          <a:p>
            <a:r>
              <a:rPr lang="en-US" sz="1950" b="1" kern="1200" dirty="0">
                <a:solidFill>
                  <a:srgbClr val="4472C4"/>
                </a:solidFill>
                <a:latin typeface="Calibri" panose="020F0502020204030204"/>
                <a:ea typeface=""/>
                <a:cs typeface=""/>
              </a:rPr>
              <a:t>Investors</a:t>
            </a:r>
          </a:p>
        </p:txBody>
      </p:sp>
      <p:sp>
        <p:nvSpPr>
          <p:cNvPr id="10" name="TextBox 9"/>
          <p:cNvSpPr txBox="1"/>
          <p:nvPr/>
        </p:nvSpPr>
        <p:spPr>
          <a:xfrm>
            <a:off x="3534141" y="1372105"/>
            <a:ext cx="1996889" cy="369332"/>
          </a:xfrm>
          <a:prstGeom prst="rect">
            <a:avLst/>
          </a:prstGeom>
          <a:noFill/>
        </p:spPr>
        <p:txBody>
          <a:bodyPr wrap="square" rtlCol="0">
            <a:spAutoFit/>
          </a:bodyPr>
          <a:lstStyle/>
          <a:p>
            <a:r>
              <a:rPr lang="en-US" sz="1800" b="1" kern="1200" dirty="0">
                <a:solidFill>
                  <a:srgbClr val="70AD47">
                    <a:lumMod val="75000"/>
                  </a:srgbClr>
                </a:solidFill>
                <a:latin typeface="Calibri" panose="020F0502020204030204"/>
                <a:ea typeface=""/>
                <a:cs typeface=""/>
              </a:rPr>
              <a:t>Monthly Payments</a:t>
            </a:r>
          </a:p>
        </p:txBody>
      </p:sp>
      <p:sp>
        <p:nvSpPr>
          <p:cNvPr id="11" name="TextBox 10"/>
          <p:cNvSpPr txBox="1"/>
          <p:nvPr/>
        </p:nvSpPr>
        <p:spPr>
          <a:xfrm>
            <a:off x="4160399" y="4754175"/>
            <a:ext cx="833631" cy="369332"/>
          </a:xfrm>
          <a:prstGeom prst="rect">
            <a:avLst/>
          </a:prstGeom>
          <a:noFill/>
        </p:spPr>
        <p:txBody>
          <a:bodyPr wrap="square" rtlCol="0">
            <a:spAutoFit/>
          </a:bodyPr>
          <a:lstStyle/>
          <a:p>
            <a:r>
              <a:rPr lang="en-US" sz="1800" b="1" kern="1200" dirty="0">
                <a:solidFill>
                  <a:srgbClr val="4472C4">
                    <a:lumMod val="75000"/>
                  </a:srgbClr>
                </a:solidFill>
                <a:latin typeface="Calibri" panose="020F0502020204030204"/>
                <a:ea typeface=""/>
                <a:cs typeface=""/>
              </a:rPr>
              <a:t>Invest</a:t>
            </a:r>
          </a:p>
        </p:txBody>
      </p:sp>
      <p:pic>
        <p:nvPicPr>
          <p:cNvPr id="12" name="Picture 11"/>
          <p:cNvPicPr>
            <a:picLocks noChangeAspect="1"/>
          </p:cNvPicPr>
          <p:nvPr/>
        </p:nvPicPr>
        <p:blipFill>
          <a:blip r:embed="rId3"/>
          <a:stretch>
            <a:fillRect/>
          </a:stretch>
        </p:blipFill>
        <p:spPr>
          <a:xfrm>
            <a:off x="3580085" y="2422196"/>
            <a:ext cx="1905000" cy="1428750"/>
          </a:xfrm>
          <a:prstGeom prst="rect">
            <a:avLst/>
          </a:prstGeom>
        </p:spPr>
      </p:pic>
      <p:pic>
        <p:nvPicPr>
          <p:cNvPr id="13" name="Picture 12"/>
          <p:cNvPicPr>
            <a:picLocks noChangeAspect="1"/>
          </p:cNvPicPr>
          <p:nvPr/>
        </p:nvPicPr>
        <p:blipFill>
          <a:blip r:embed="rId4"/>
          <a:stretch>
            <a:fillRect/>
          </a:stretch>
        </p:blipFill>
        <p:spPr>
          <a:xfrm>
            <a:off x="6330961" y="2347718"/>
            <a:ext cx="1428750" cy="1428750"/>
          </a:xfrm>
          <a:prstGeom prst="rect">
            <a:avLst/>
          </a:prstGeom>
        </p:spPr>
      </p:pic>
      <p:pic>
        <p:nvPicPr>
          <p:cNvPr id="14" name="Picture 13"/>
          <p:cNvPicPr>
            <a:picLocks noChangeAspect="1"/>
          </p:cNvPicPr>
          <p:nvPr/>
        </p:nvPicPr>
        <p:blipFill>
          <a:blip r:embed="rId5"/>
          <a:stretch>
            <a:fillRect/>
          </a:stretch>
        </p:blipFill>
        <p:spPr>
          <a:xfrm>
            <a:off x="1283726" y="2347718"/>
            <a:ext cx="1428750" cy="1428750"/>
          </a:xfrm>
          <a:prstGeom prst="rect">
            <a:avLst/>
          </a:prstGeom>
        </p:spPr>
      </p:pic>
      <p:sp>
        <p:nvSpPr>
          <p:cNvPr id="17" name="Shape 189"/>
          <p:cNvSpPr txBox="1">
            <a:spLocks noGrp="1"/>
          </p:cNvSpPr>
          <p:nvPr>
            <p:ph type="title"/>
          </p:nvPr>
        </p:nvSpPr>
        <p:spPr>
          <a:xfrm>
            <a:off x="211015" y="392575"/>
            <a:ext cx="6414860" cy="766200"/>
          </a:xfrm>
          <a:prstGeom prst="rect">
            <a:avLst/>
          </a:prstGeom>
        </p:spPr>
        <p:txBody>
          <a:bodyPr lIns="91425" tIns="91425" rIns="91425" bIns="91425" anchor="ctr" anchorCtr="0">
            <a:noAutofit/>
          </a:bodyPr>
          <a:lstStyle/>
          <a:p>
            <a:pPr lvl="0" rtl="0">
              <a:spcBef>
                <a:spcPts val="0"/>
              </a:spcBef>
              <a:buClr>
                <a:srgbClr val="000000"/>
              </a:buClr>
              <a:buSzPct val="61111"/>
              <a:buFont typeface="Arial"/>
              <a:buNone/>
            </a:pPr>
            <a:r>
              <a:rPr lang="en" sz="1800" dirty="0"/>
              <a:t>Lending Club is the largest online credit marketplace that facilitates personal and business loans</a:t>
            </a:r>
          </a:p>
        </p:txBody>
      </p:sp>
    </p:spTree>
    <p:extLst>
      <p:ext uri="{BB962C8B-B14F-4D97-AF65-F5344CB8AC3E}">
        <p14:creationId xmlns:p14="http://schemas.microsoft.com/office/powerpoint/2010/main" val="2017172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814275" y="392575"/>
            <a:ext cx="5258400" cy="766200"/>
          </a:xfrm>
          <a:prstGeom prst="rect">
            <a:avLst/>
          </a:prstGeom>
        </p:spPr>
        <p:txBody>
          <a:bodyPr lIns="91425" tIns="91425" rIns="91425" bIns="91425" anchor="ctr" anchorCtr="0">
            <a:noAutofit/>
          </a:bodyPr>
          <a:lstStyle/>
          <a:p>
            <a:pPr lvl="0" rtl="0">
              <a:spcBef>
                <a:spcPts val="0"/>
              </a:spcBef>
              <a:buNone/>
            </a:pPr>
            <a:r>
              <a:rPr lang="en-US" dirty="0"/>
              <a:t>Cost Benefit Analysis was conducted to calculate the optimal cut-off value: 0.7</a:t>
            </a:r>
            <a:endParaRPr lang="en" dirty="0"/>
          </a:p>
        </p:txBody>
      </p:sp>
      <p:sp>
        <p:nvSpPr>
          <p:cNvPr id="191" name="Shape 191"/>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30</a:t>
            </a:fld>
            <a:endParaRPr lang="en"/>
          </a:p>
        </p:txBody>
      </p:sp>
      <p:sp>
        <p:nvSpPr>
          <p:cNvPr id="3" name="Text Placeholder 2"/>
          <p:cNvSpPr>
            <a:spLocks noGrp="1"/>
          </p:cNvSpPr>
          <p:nvPr>
            <p:ph type="body" idx="2"/>
          </p:nvPr>
        </p:nvSpPr>
        <p:spPr>
          <a:xfrm>
            <a:off x="358732" y="2083339"/>
            <a:ext cx="4760475" cy="802094"/>
          </a:xfrm>
        </p:spPr>
        <p:txBody>
          <a:bodyPr/>
          <a:lstStyle/>
          <a:p>
            <a:r>
              <a:rPr lang="en-US" sz="1600" dirty="0"/>
              <a:t>Average Profit per Investor:  	$ </a:t>
            </a:r>
            <a:r>
              <a:rPr lang="is-IS" sz="1600" dirty="0"/>
              <a:t>-593 </a:t>
            </a:r>
          </a:p>
          <a:p>
            <a:endParaRPr lang="en-US" sz="1600" dirty="0"/>
          </a:p>
        </p:txBody>
      </p:sp>
      <p:graphicFrame>
        <p:nvGraphicFramePr>
          <p:cNvPr id="10" name="Table 9"/>
          <p:cNvGraphicFramePr>
            <a:graphicFrameLocks noGrp="1"/>
          </p:cNvGraphicFramePr>
          <p:nvPr>
            <p:extLst>
              <p:ext uri="{D42A27DB-BD31-4B8C-83A1-F6EECF244321}">
                <p14:modId xmlns:p14="http://schemas.microsoft.com/office/powerpoint/2010/main" val="4215475455"/>
              </p:ext>
            </p:extLst>
          </p:nvPr>
        </p:nvGraphicFramePr>
        <p:xfrm>
          <a:off x="5415477" y="1997121"/>
          <a:ext cx="3107086" cy="1874490"/>
        </p:xfrm>
        <a:graphic>
          <a:graphicData uri="http://schemas.openxmlformats.org/drawingml/2006/table">
            <a:tbl>
              <a:tblPr>
                <a:noFill/>
                <a:tableStyleId>{C632DF6F-3254-4146-BC34-0E1333481AAC}</a:tableStyleId>
              </a:tblPr>
              <a:tblGrid>
                <a:gridCol w="995890">
                  <a:extLst>
                    <a:ext uri="{9D8B030D-6E8A-4147-A177-3AD203B41FA5}">
                      <a16:colId xmlns:a16="http://schemas.microsoft.com/office/drawing/2014/main" xmlns="" val="20000"/>
                    </a:ext>
                  </a:extLst>
                </a:gridCol>
                <a:gridCol w="995890">
                  <a:extLst>
                    <a:ext uri="{9D8B030D-6E8A-4147-A177-3AD203B41FA5}">
                      <a16:colId xmlns:a16="http://schemas.microsoft.com/office/drawing/2014/main" xmlns="" val="20001"/>
                    </a:ext>
                  </a:extLst>
                </a:gridCol>
                <a:gridCol w="1115306">
                  <a:extLst>
                    <a:ext uri="{9D8B030D-6E8A-4147-A177-3AD203B41FA5}">
                      <a16:colId xmlns:a16="http://schemas.microsoft.com/office/drawing/2014/main" xmlns="" val="20002"/>
                    </a:ext>
                  </a:extLst>
                </a:gridCol>
              </a:tblGrid>
              <a:tr h="624830">
                <a:tc>
                  <a:txBody>
                    <a:bodyPr/>
                    <a:lstStyle/>
                    <a:p>
                      <a:pPr lvl="0" algn="r">
                        <a:spcBef>
                          <a:spcPts val="0"/>
                        </a:spcBef>
                        <a:buNone/>
                      </a:pPr>
                      <a:endParaRPr lang="en" sz="16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a:spcBef>
                          <a:spcPts val="0"/>
                        </a:spcBef>
                        <a:buNone/>
                      </a:pPr>
                      <a:r>
                        <a:rPr lang="en-US" altLang="zh-CN" sz="1600" b="1" i="0" u="none" strike="noStrike" cap="none" dirty="0">
                          <a:solidFill>
                            <a:srgbClr val="FF9800"/>
                          </a:solidFill>
                          <a:latin typeface="Roboto Condensed Light"/>
                          <a:ea typeface="Roboto Condensed Light"/>
                          <a:cs typeface="Roboto Condensed Light"/>
                          <a:sym typeface="Roboto Condensed"/>
                        </a:rPr>
                        <a:t>Actual 0</a:t>
                      </a:r>
                      <a:endParaRPr lang="en" sz="1600" b="1" i="0" u="none" strike="noStrike" cap="none" dirty="0">
                        <a:solidFill>
                          <a:srgbClr val="FF9800"/>
                        </a:solidFill>
                        <a:latin typeface="Roboto Condensed Light"/>
                        <a:ea typeface="Roboto Condensed Light"/>
                        <a:cs typeface="Roboto Condensed Light"/>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a:spcBef>
                          <a:spcPts val="0"/>
                        </a:spcBef>
                        <a:buNone/>
                      </a:pPr>
                      <a:r>
                        <a:rPr lang="en-US" altLang="zh-CN" sz="1600" b="1" i="0" u="none" strike="noStrike" cap="none" dirty="0">
                          <a:solidFill>
                            <a:srgbClr val="FF9800"/>
                          </a:solidFill>
                          <a:latin typeface="Roboto Condensed Light"/>
                          <a:ea typeface="Roboto Condensed Light"/>
                          <a:cs typeface="Roboto Condensed Light"/>
                          <a:sym typeface="Roboto Condensed"/>
                        </a:rPr>
                        <a:t>Actual</a:t>
                      </a:r>
                      <a:r>
                        <a:rPr lang="en-US" altLang="zh-CN" sz="1600" b="1" i="0" u="none" strike="noStrike" cap="none" baseline="0" dirty="0">
                          <a:solidFill>
                            <a:srgbClr val="FF9800"/>
                          </a:solidFill>
                          <a:latin typeface="Roboto Condensed Light"/>
                          <a:ea typeface="Roboto Condensed Light"/>
                          <a:cs typeface="Roboto Condensed Light"/>
                          <a:sym typeface="Roboto Condensed"/>
                        </a:rPr>
                        <a:t> </a:t>
                      </a:r>
                      <a:r>
                        <a:rPr lang="en-US" altLang="zh-CN" sz="1600" b="1" i="0" u="none" strike="noStrike" cap="none" dirty="0">
                          <a:solidFill>
                            <a:srgbClr val="FF9800"/>
                          </a:solidFill>
                          <a:latin typeface="Roboto Condensed Light"/>
                          <a:ea typeface="Roboto Condensed Light"/>
                          <a:cs typeface="Roboto Condensed Light"/>
                          <a:sym typeface="Roboto Condensed"/>
                        </a:rPr>
                        <a:t>1</a:t>
                      </a:r>
                      <a:endParaRPr lang="en" sz="1600" b="1" i="0" u="none" strike="noStrike" cap="none" dirty="0">
                        <a:solidFill>
                          <a:srgbClr val="FF9800"/>
                        </a:solidFill>
                        <a:latin typeface="Roboto Condensed Light"/>
                        <a:ea typeface="Roboto Condensed Light"/>
                        <a:cs typeface="Roboto Condensed Light"/>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0"/>
                  </a:ext>
                </a:extLst>
              </a:tr>
              <a:tr h="624830">
                <a:tc>
                  <a:txBody>
                    <a:bodyPr/>
                    <a:lstStyle/>
                    <a:p>
                      <a:pPr lvl="0" algn="r">
                        <a:spcBef>
                          <a:spcPts val="0"/>
                        </a:spcBef>
                        <a:buNone/>
                      </a:pPr>
                      <a:r>
                        <a:rPr lang="en-US" altLang="zh-CN" sz="1600" dirty="0">
                          <a:solidFill>
                            <a:srgbClr val="3F5378"/>
                          </a:solidFill>
                          <a:latin typeface="Roboto Condensed"/>
                          <a:ea typeface="Roboto Condensed"/>
                          <a:cs typeface="Roboto Condensed"/>
                          <a:sym typeface="Roboto Condensed"/>
                        </a:rPr>
                        <a:t>Predict</a:t>
                      </a:r>
                      <a:r>
                        <a:rPr lang="en-US" altLang="zh-CN" sz="1600" baseline="0" dirty="0">
                          <a:solidFill>
                            <a:srgbClr val="3F5378"/>
                          </a:solidFill>
                          <a:latin typeface="Roboto Condensed"/>
                          <a:ea typeface="Roboto Condensed"/>
                          <a:cs typeface="Roboto Condensed"/>
                          <a:sym typeface="Roboto Condensed"/>
                        </a:rPr>
                        <a:t> 0</a:t>
                      </a:r>
                      <a:endParaRPr lang="en" sz="16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a:spcBef>
                          <a:spcPts val="0"/>
                        </a:spcBef>
                        <a:buNone/>
                      </a:pPr>
                      <a:r>
                        <a:rPr lang="en-US" sz="1600" b="1" dirty="0">
                          <a:solidFill>
                            <a:srgbClr val="263248"/>
                          </a:solidFill>
                          <a:latin typeface="Roboto Condensed"/>
                          <a:ea typeface="Roboto Condensed"/>
                          <a:cs typeface="Roboto Condensed"/>
                          <a:sym typeface="Roboto Condensed"/>
                        </a:rPr>
                        <a:t>6343</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a:spcBef>
                          <a:spcPts val="0"/>
                        </a:spcBef>
                        <a:buNone/>
                      </a:pPr>
                      <a:r>
                        <a:rPr lang="en-US" sz="1600" b="1" dirty="0">
                          <a:solidFill>
                            <a:srgbClr val="263248"/>
                          </a:solidFill>
                          <a:latin typeface="Roboto Condensed"/>
                          <a:ea typeface="Roboto Condensed"/>
                          <a:cs typeface="Roboto Condensed"/>
                          <a:sym typeface="Roboto Condensed"/>
                        </a:rPr>
                        <a:t>25975</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1"/>
                  </a:ext>
                </a:extLst>
              </a:tr>
              <a:tr h="624830">
                <a:tc>
                  <a:txBody>
                    <a:bodyPr/>
                    <a:lstStyle/>
                    <a:p>
                      <a:pPr lvl="0" algn="r" rtl="0">
                        <a:spcBef>
                          <a:spcPts val="0"/>
                        </a:spcBef>
                        <a:buNone/>
                      </a:pPr>
                      <a:r>
                        <a:rPr lang="en-US" altLang="zh-CN" sz="1600" dirty="0">
                          <a:solidFill>
                            <a:srgbClr val="3F5378"/>
                          </a:solidFill>
                          <a:latin typeface="Roboto Condensed"/>
                          <a:ea typeface="Roboto Condensed"/>
                          <a:cs typeface="Roboto Condensed"/>
                          <a:sym typeface="Roboto Condensed"/>
                        </a:rPr>
                        <a:t>Predict 1</a:t>
                      </a:r>
                      <a:endParaRPr lang="en" sz="16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rtl="0">
                        <a:spcBef>
                          <a:spcPts val="0"/>
                        </a:spcBef>
                        <a:buNone/>
                      </a:pPr>
                      <a:r>
                        <a:rPr lang="en-US" sz="1600" b="1" dirty="0">
                          <a:solidFill>
                            <a:srgbClr val="263248"/>
                          </a:solidFill>
                          <a:latin typeface="Roboto Condensed"/>
                          <a:ea typeface="Roboto Condensed"/>
                          <a:cs typeface="Roboto Condensed"/>
                          <a:sym typeface="Roboto Condensed"/>
                        </a:rPr>
                        <a:t>1364</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rtl="0">
                        <a:spcBef>
                          <a:spcPts val="0"/>
                        </a:spcBef>
                        <a:buNone/>
                      </a:pPr>
                      <a:r>
                        <a:rPr lang="en-US" sz="1600" b="1" dirty="0">
                          <a:solidFill>
                            <a:srgbClr val="263248"/>
                          </a:solidFill>
                          <a:latin typeface="Roboto Condensed"/>
                          <a:ea typeface="Roboto Condensed"/>
                          <a:cs typeface="Roboto Condensed"/>
                          <a:sym typeface="Roboto Condensed"/>
                        </a:rPr>
                        <a:t>17602</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
        <p:nvSpPr>
          <p:cNvPr id="4" name="TextBox 3"/>
          <p:cNvSpPr txBox="1"/>
          <p:nvPr/>
        </p:nvSpPr>
        <p:spPr>
          <a:xfrm>
            <a:off x="358732" y="1736092"/>
            <a:ext cx="3237545" cy="338554"/>
          </a:xfrm>
          <a:prstGeom prst="rect">
            <a:avLst/>
          </a:prstGeom>
          <a:noFill/>
        </p:spPr>
        <p:txBody>
          <a:bodyPr wrap="square" rtlCol="0">
            <a:spAutoFit/>
          </a:bodyPr>
          <a:lstStyle/>
          <a:p>
            <a:r>
              <a:rPr lang="en-US" sz="1600" b="1" dirty="0">
                <a:solidFill>
                  <a:srgbClr val="FF9800"/>
                </a:solidFill>
                <a:latin typeface="Roboto Condensed Light"/>
                <a:ea typeface="Roboto Condensed Light"/>
                <a:cs typeface="Roboto Condensed Light"/>
                <a:sym typeface="Roboto Condensed Light"/>
              </a:rPr>
              <a:t>Original Profit</a:t>
            </a:r>
          </a:p>
        </p:txBody>
      </p:sp>
      <p:sp>
        <p:nvSpPr>
          <p:cNvPr id="25" name="TextBox 24"/>
          <p:cNvSpPr txBox="1"/>
          <p:nvPr/>
        </p:nvSpPr>
        <p:spPr>
          <a:xfrm>
            <a:off x="358732" y="3286480"/>
            <a:ext cx="4016457" cy="338554"/>
          </a:xfrm>
          <a:prstGeom prst="rect">
            <a:avLst/>
          </a:prstGeom>
          <a:noFill/>
        </p:spPr>
        <p:txBody>
          <a:bodyPr wrap="square" rtlCol="0">
            <a:spAutoFit/>
          </a:bodyPr>
          <a:lstStyle/>
          <a:p>
            <a:r>
              <a:rPr lang="en-US" sz="1600" b="1" dirty="0">
                <a:solidFill>
                  <a:srgbClr val="FF9800"/>
                </a:solidFill>
                <a:latin typeface="Roboto Condensed Light"/>
                <a:ea typeface="Roboto Condensed Light"/>
                <a:cs typeface="Roboto Condensed Light"/>
                <a:sym typeface="Roboto Condensed Light"/>
              </a:rPr>
              <a:t>After Prediction</a:t>
            </a:r>
          </a:p>
        </p:txBody>
      </p:sp>
      <p:sp>
        <p:nvSpPr>
          <p:cNvPr id="28" name="Text Placeholder 2"/>
          <p:cNvSpPr>
            <a:spLocks noGrp="1"/>
          </p:cNvSpPr>
          <p:nvPr>
            <p:ph type="body" idx="2"/>
          </p:nvPr>
        </p:nvSpPr>
        <p:spPr>
          <a:xfrm>
            <a:off x="358732" y="3600936"/>
            <a:ext cx="4760475" cy="802094"/>
          </a:xfrm>
        </p:spPr>
        <p:txBody>
          <a:bodyPr/>
          <a:lstStyle/>
          <a:p>
            <a:r>
              <a:rPr lang="en-US" sz="1600" dirty="0"/>
              <a:t>Average Profit per Investor:	 $ 327</a:t>
            </a:r>
          </a:p>
          <a:p>
            <a:endParaRPr lang="en-US" sz="1600" dirty="0"/>
          </a:p>
        </p:txBody>
      </p:sp>
      <p:grpSp>
        <p:nvGrpSpPr>
          <p:cNvPr id="29" name="Shape 249"/>
          <p:cNvGrpSpPr/>
          <p:nvPr/>
        </p:nvGrpSpPr>
        <p:grpSpPr>
          <a:xfrm>
            <a:off x="293682" y="574116"/>
            <a:ext cx="309041" cy="403122"/>
            <a:chOff x="590250" y="244200"/>
            <a:chExt cx="407975" cy="532175"/>
          </a:xfrm>
        </p:grpSpPr>
        <p:sp>
          <p:nvSpPr>
            <p:cNvPr id="30" name="Shape 250"/>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 name="Shape 251"/>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 name="Shape 252"/>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 name="Shape 253"/>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 name="Shape 254"/>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 name="Shape 255"/>
            <p:cNvSpPr/>
            <p:nvPr/>
          </p:nvSpPr>
          <p:spPr>
            <a:xfrm>
              <a:off x="649925" y="590050"/>
              <a:ext cx="133975" cy="25"/>
            </a:xfrm>
            <a:custGeom>
              <a:avLst/>
              <a:gdLst/>
              <a:ahLst/>
              <a:cxnLst/>
              <a:rect l="0" t="0" r="0" b="0"/>
              <a:pathLst>
                <a:path w="5359" h="1" fill="none" extrusionOk="0">
                  <a:moveTo>
                    <a:pt x="5358" y="0"/>
                  </a:moveTo>
                  <a:lnTo>
                    <a:pt x="0" y="0"/>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 name="Shape 256"/>
            <p:cNvSpPr/>
            <p:nvPr/>
          </p:nvSpPr>
          <p:spPr>
            <a:xfrm>
              <a:off x="649925" y="5346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 name="Shape 257"/>
            <p:cNvSpPr/>
            <p:nvPr/>
          </p:nvSpPr>
          <p:spPr>
            <a:xfrm>
              <a:off x="649925" y="4798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 name="Shape 258"/>
            <p:cNvSpPr/>
            <p:nvPr/>
          </p:nvSpPr>
          <p:spPr>
            <a:xfrm>
              <a:off x="649925" y="4244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 name="Shape 259"/>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 name="Shape 260"/>
            <p:cNvSpPr/>
            <p:nvPr/>
          </p:nvSpPr>
          <p:spPr>
            <a:xfrm>
              <a:off x="654800"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 name="Shape 261"/>
            <p:cNvSpPr/>
            <p:nvPr/>
          </p:nvSpPr>
          <p:spPr>
            <a:xfrm>
              <a:off x="7376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 name="Shape 262"/>
            <p:cNvSpPr/>
            <p:nvPr/>
          </p:nvSpPr>
          <p:spPr>
            <a:xfrm>
              <a:off x="8204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 name="Shape 263"/>
            <p:cNvSpPr/>
            <p:nvPr/>
          </p:nvSpPr>
          <p:spPr>
            <a:xfrm>
              <a:off x="903225"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635058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225287" y="392575"/>
            <a:ext cx="5847388" cy="766200"/>
          </a:xfrm>
          <a:prstGeom prst="rect">
            <a:avLst/>
          </a:prstGeom>
        </p:spPr>
        <p:txBody>
          <a:bodyPr lIns="91425" tIns="91425" rIns="91425" bIns="91425" anchor="ctr" anchorCtr="0">
            <a:noAutofit/>
          </a:bodyPr>
          <a:lstStyle/>
          <a:p>
            <a:pPr lvl="0" rtl="0">
              <a:spcBef>
                <a:spcPts val="0"/>
              </a:spcBef>
              <a:buNone/>
            </a:pPr>
            <a:r>
              <a:rPr lang="en-US" dirty="0"/>
              <a:t>Financial Benefit of our prediction project</a:t>
            </a:r>
            <a:endParaRPr lang="en" dirty="0"/>
          </a:p>
        </p:txBody>
      </p:sp>
      <p:sp>
        <p:nvSpPr>
          <p:cNvPr id="191" name="Shape 191"/>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31</a:t>
            </a:fld>
            <a:endParaRPr lang="en"/>
          </a:p>
        </p:txBody>
      </p:sp>
      <p:sp>
        <p:nvSpPr>
          <p:cNvPr id="3" name="Text Placeholder 2"/>
          <p:cNvSpPr>
            <a:spLocks noGrp="1"/>
          </p:cNvSpPr>
          <p:nvPr>
            <p:ph type="body" idx="2"/>
          </p:nvPr>
        </p:nvSpPr>
        <p:spPr>
          <a:xfrm>
            <a:off x="814275" y="2135014"/>
            <a:ext cx="5774415" cy="802094"/>
          </a:xfrm>
        </p:spPr>
        <p:txBody>
          <a:bodyPr/>
          <a:lstStyle/>
          <a:p>
            <a:r>
              <a:rPr lang="en-US" sz="1600" dirty="0"/>
              <a:t>Reduce the risk of default and increase total profit</a:t>
            </a:r>
          </a:p>
        </p:txBody>
      </p:sp>
      <p:sp>
        <p:nvSpPr>
          <p:cNvPr id="47" name="Text Placeholder 2"/>
          <p:cNvSpPr>
            <a:spLocks noGrp="1"/>
          </p:cNvSpPr>
          <p:nvPr>
            <p:ph type="body" idx="2"/>
          </p:nvPr>
        </p:nvSpPr>
        <p:spPr>
          <a:xfrm>
            <a:off x="833364" y="3023712"/>
            <a:ext cx="7508970" cy="802094"/>
          </a:xfrm>
        </p:spPr>
        <p:txBody>
          <a:bodyPr/>
          <a:lstStyle/>
          <a:p>
            <a:r>
              <a:rPr lang="en-US" sz="1600" dirty="0"/>
              <a:t>Acquire more investors </a:t>
            </a:r>
          </a:p>
          <a:p>
            <a:r>
              <a:rPr lang="en-US" sz="1600" dirty="0"/>
              <a:t>Lending Club could increase its commission fee </a:t>
            </a:r>
          </a:p>
          <a:p>
            <a:r>
              <a:rPr lang="en-US" sz="1600" dirty="0"/>
              <a:t>Increasing its revenue</a:t>
            </a:r>
          </a:p>
        </p:txBody>
      </p:sp>
      <p:sp>
        <p:nvSpPr>
          <p:cNvPr id="7" name="Rectangle 6"/>
          <p:cNvSpPr/>
          <p:nvPr/>
        </p:nvSpPr>
        <p:spPr>
          <a:xfrm>
            <a:off x="602723" y="1647363"/>
            <a:ext cx="1651414" cy="400110"/>
          </a:xfrm>
          <a:prstGeom prst="rect">
            <a:avLst/>
          </a:prstGeom>
        </p:spPr>
        <p:txBody>
          <a:bodyPr wrap="none">
            <a:spAutoFit/>
          </a:bodyPr>
          <a:lstStyle/>
          <a:p>
            <a:pPr lvl="0" algn="ctr"/>
            <a:r>
              <a:rPr lang="en-US" sz="2000" b="1" dirty="0">
                <a:solidFill>
                  <a:srgbClr val="FF9800"/>
                </a:solidFill>
                <a:latin typeface="Roboto Condensed Light"/>
                <a:ea typeface="Roboto Condensed Light"/>
                <a:cs typeface="Roboto Condensed Light"/>
                <a:sym typeface="Roboto Condensed"/>
              </a:rPr>
              <a:t>For</a:t>
            </a:r>
            <a:r>
              <a:rPr lang="en-US" sz="1800" dirty="0">
                <a:solidFill>
                  <a:srgbClr val="263248"/>
                </a:solidFill>
                <a:latin typeface="Roboto Condensed"/>
                <a:ea typeface="Roboto Condensed"/>
                <a:cs typeface="Roboto Condensed"/>
                <a:sym typeface="Roboto Condensed"/>
              </a:rPr>
              <a:t> </a:t>
            </a:r>
            <a:r>
              <a:rPr lang="en-US" sz="2000" b="1" dirty="0">
                <a:solidFill>
                  <a:srgbClr val="FF9800"/>
                </a:solidFill>
                <a:latin typeface="Roboto Condensed Light"/>
                <a:ea typeface="Roboto Condensed Light"/>
                <a:cs typeface="Roboto Condensed Light"/>
                <a:sym typeface="Roboto Condensed"/>
              </a:rPr>
              <a:t>Investors</a:t>
            </a:r>
            <a:endParaRPr lang="en" sz="2000" b="1" dirty="0">
              <a:solidFill>
                <a:srgbClr val="FF9800"/>
              </a:solidFill>
              <a:latin typeface="Roboto Condensed Light"/>
              <a:ea typeface="Roboto Condensed Light"/>
              <a:cs typeface="Roboto Condensed Light"/>
              <a:sym typeface="Roboto Condensed"/>
            </a:endParaRPr>
          </a:p>
        </p:txBody>
      </p:sp>
      <p:sp>
        <p:nvSpPr>
          <p:cNvPr id="53" name="Rectangle 52"/>
          <p:cNvSpPr/>
          <p:nvPr/>
        </p:nvSpPr>
        <p:spPr>
          <a:xfrm>
            <a:off x="602723" y="2591827"/>
            <a:ext cx="2159566" cy="400110"/>
          </a:xfrm>
          <a:prstGeom prst="rect">
            <a:avLst/>
          </a:prstGeom>
        </p:spPr>
        <p:txBody>
          <a:bodyPr wrap="none">
            <a:spAutoFit/>
          </a:bodyPr>
          <a:lstStyle/>
          <a:p>
            <a:pPr lvl="0" algn="ctr"/>
            <a:r>
              <a:rPr lang="en-US" sz="2000" b="1" dirty="0">
                <a:solidFill>
                  <a:srgbClr val="FF9800"/>
                </a:solidFill>
                <a:latin typeface="Roboto Condensed Light"/>
                <a:ea typeface="Roboto Condensed Light"/>
                <a:cs typeface="Roboto Condensed Light"/>
                <a:sym typeface="Roboto Condensed"/>
              </a:rPr>
              <a:t>For</a:t>
            </a:r>
            <a:r>
              <a:rPr lang="en-US" sz="1800" dirty="0">
                <a:solidFill>
                  <a:srgbClr val="263248"/>
                </a:solidFill>
                <a:latin typeface="Roboto Condensed"/>
                <a:ea typeface="Roboto Condensed"/>
                <a:cs typeface="Roboto Condensed"/>
                <a:sym typeface="Roboto Condensed"/>
              </a:rPr>
              <a:t> </a:t>
            </a:r>
            <a:r>
              <a:rPr lang="en-US" altLang="zh-CN" sz="2000" b="1" dirty="0">
                <a:solidFill>
                  <a:srgbClr val="FF9800"/>
                </a:solidFill>
                <a:latin typeface="Roboto Condensed Light"/>
                <a:ea typeface="Roboto Condensed Light"/>
                <a:cs typeface="Roboto Condensed Light"/>
                <a:sym typeface="Roboto Condensed"/>
              </a:rPr>
              <a:t>Lending Club</a:t>
            </a:r>
            <a:endParaRPr lang="en" sz="2000" b="1" dirty="0">
              <a:solidFill>
                <a:srgbClr val="FF9800"/>
              </a:solidFill>
              <a:latin typeface="Roboto Condensed Light"/>
              <a:ea typeface="Roboto Condensed Light"/>
              <a:cs typeface="Roboto Condensed Light"/>
              <a:sym typeface="Roboto Condensed"/>
            </a:endParaRPr>
          </a:p>
        </p:txBody>
      </p:sp>
    </p:spTree>
    <p:extLst>
      <p:ext uri="{BB962C8B-B14F-4D97-AF65-F5344CB8AC3E}">
        <p14:creationId xmlns:p14="http://schemas.microsoft.com/office/powerpoint/2010/main" val="297516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ctrTitle"/>
          </p:nvPr>
        </p:nvSpPr>
        <p:spPr>
          <a:xfrm>
            <a:off x="463525" y="2871148"/>
            <a:ext cx="4094400" cy="1159800"/>
          </a:xfrm>
          <a:prstGeom prst="rect">
            <a:avLst/>
          </a:prstGeom>
        </p:spPr>
        <p:txBody>
          <a:bodyPr lIns="91425" tIns="91425" rIns="91425" bIns="91425" anchor="b" anchorCtr="0">
            <a:noAutofit/>
          </a:bodyPr>
          <a:lstStyle/>
          <a:p>
            <a:pPr lvl="0" rtl="0">
              <a:spcBef>
                <a:spcPts val="0"/>
              </a:spcBef>
              <a:buNone/>
            </a:pPr>
            <a:r>
              <a:rPr lang="en-US" altLang="zh-CN" dirty="0"/>
              <a:t>Data Visualization</a:t>
            </a:r>
            <a:endParaRPr lang="en" dirty="0"/>
          </a:p>
        </p:txBody>
      </p:sp>
      <p:sp>
        <p:nvSpPr>
          <p:cNvPr id="221" name="Shape 221"/>
          <p:cNvSpPr txBox="1">
            <a:spLocks noGrp="1"/>
          </p:cNvSpPr>
          <p:nvPr>
            <p:ph type="subTitle" idx="1"/>
          </p:nvPr>
        </p:nvSpPr>
        <p:spPr>
          <a:xfrm>
            <a:off x="463525" y="3975448"/>
            <a:ext cx="4094400" cy="784800"/>
          </a:xfrm>
          <a:prstGeom prst="rect">
            <a:avLst/>
          </a:prstGeom>
        </p:spPr>
        <p:txBody>
          <a:bodyPr lIns="91425" tIns="91425" rIns="91425" bIns="91425" anchor="t" anchorCtr="0">
            <a:noAutofit/>
          </a:bodyPr>
          <a:lstStyle/>
          <a:p>
            <a:pPr lvl="0" rtl="0">
              <a:spcBef>
                <a:spcPts val="0"/>
              </a:spcBef>
              <a:buNone/>
            </a:pPr>
            <a:r>
              <a:rPr lang="en-US" dirty="0"/>
              <a:t>Mo</a:t>
            </a:r>
            <a:endParaRPr lang="en" dirty="0"/>
          </a:p>
        </p:txBody>
      </p:sp>
      <p:sp>
        <p:nvSpPr>
          <p:cNvPr id="222" name="Shape 222"/>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32</a:t>
            </a:fld>
            <a:endParaRPr lang="en"/>
          </a:p>
        </p:txBody>
      </p:sp>
      <p:sp>
        <p:nvSpPr>
          <p:cNvPr id="223" name="Shape 223"/>
          <p:cNvSpPr txBox="1"/>
          <p:nvPr/>
        </p:nvSpPr>
        <p:spPr>
          <a:xfrm>
            <a:off x="463525" y="0"/>
            <a:ext cx="2181600" cy="3136200"/>
          </a:xfrm>
          <a:prstGeom prst="rect">
            <a:avLst/>
          </a:prstGeom>
          <a:noFill/>
          <a:ln>
            <a:noFill/>
          </a:ln>
        </p:spPr>
        <p:txBody>
          <a:bodyPr lIns="91425" tIns="91425" rIns="91425" bIns="91425" anchor="b" anchorCtr="0">
            <a:noAutofit/>
          </a:bodyPr>
          <a:lstStyle/>
          <a:p>
            <a:pPr lvl="0">
              <a:spcBef>
                <a:spcPts val="0"/>
              </a:spcBef>
              <a:buNone/>
            </a:pPr>
            <a:r>
              <a:rPr lang="en-US" sz="12000" b="1" dirty="0">
                <a:solidFill>
                  <a:srgbClr val="3F5378"/>
                </a:solidFill>
                <a:latin typeface="Roboto Condensed"/>
                <a:ea typeface="Roboto Condensed"/>
                <a:cs typeface="Roboto Condensed"/>
                <a:sym typeface="Roboto Condensed"/>
              </a:rPr>
              <a:t>5</a:t>
            </a:r>
          </a:p>
        </p:txBody>
      </p:sp>
    </p:spTree>
    <p:extLst>
      <p:ext uri="{BB962C8B-B14F-4D97-AF65-F5344CB8AC3E}">
        <p14:creationId xmlns:p14="http://schemas.microsoft.com/office/powerpoint/2010/main" val="1395585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a:t>
            </a:r>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t>33</a:t>
            </a:fld>
            <a:endParaRPr lang="en"/>
          </a:p>
        </p:txBody>
      </p:sp>
      <p:pic>
        <p:nvPicPr>
          <p:cNvPr id="1030" name="Picture 6" descr="https://scontent.fbed1-1.fna.fbcdn.net/v/t35.0-12/18836443_1531855330160257_777751784_o.jpg?oh=f9085a173939507447c06d7e412f870e&amp;oe=59329ACC"/>
          <p:cNvPicPr>
            <a:picLocks noChangeAspect="1" noChangeArrowheads="1"/>
          </p:cNvPicPr>
          <p:nvPr/>
        </p:nvPicPr>
        <p:blipFill rotWithShape="1">
          <a:blip r:embed="rId2">
            <a:extLst>
              <a:ext uri="{28A0092B-C50C-407E-A947-70E740481C1C}">
                <a14:useLocalDpi xmlns:a14="http://schemas.microsoft.com/office/drawing/2010/main" val="0"/>
              </a:ext>
            </a:extLst>
          </a:blip>
          <a:srcRect l="13441" r="13162" b="2961"/>
          <a:stretch/>
        </p:blipFill>
        <p:spPr bwMode="auto">
          <a:xfrm>
            <a:off x="1479946" y="1208798"/>
            <a:ext cx="1716657" cy="17014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9"/>
          <p:cNvGraphicFramePr>
            <a:graphicFrameLocks noGrp="1"/>
          </p:cNvGraphicFramePr>
          <p:nvPr>
            <p:extLst>
              <p:ext uri="{D42A27DB-BD31-4B8C-83A1-F6EECF244321}">
                <p14:modId xmlns:p14="http://schemas.microsoft.com/office/powerpoint/2010/main" val="1163581663"/>
              </p:ext>
            </p:extLst>
          </p:nvPr>
        </p:nvGraphicFramePr>
        <p:xfrm>
          <a:off x="923542" y="2944334"/>
          <a:ext cx="2829464" cy="1483361"/>
        </p:xfrm>
        <a:graphic>
          <a:graphicData uri="http://schemas.openxmlformats.org/drawingml/2006/table">
            <a:tbl>
              <a:tblPr>
                <a:noFill/>
                <a:tableStyleId>{C632DF6F-3254-4146-BC34-0E1333481AAC}</a:tableStyleId>
              </a:tblPr>
              <a:tblGrid>
                <a:gridCol w="2829464">
                  <a:extLst>
                    <a:ext uri="{9D8B030D-6E8A-4147-A177-3AD203B41FA5}">
                      <a16:colId xmlns:a16="http://schemas.microsoft.com/office/drawing/2014/main" xmlns="" val="2601594249"/>
                    </a:ext>
                  </a:extLst>
                </a:gridCol>
              </a:tblGrid>
              <a:tr h="403562">
                <a:tc>
                  <a:txBody>
                    <a:bodyPr/>
                    <a:lstStyle/>
                    <a:p>
                      <a:pPr algn="ctr"/>
                      <a:r>
                        <a:rPr lang="en-US" sz="1200" dirty="0">
                          <a:latin typeface="Roboto Condensed"/>
                        </a:rPr>
                        <a:t>Short term</a:t>
                      </a:r>
                      <a:r>
                        <a:rPr lang="en-US" sz="1200" baseline="0" dirty="0">
                          <a:latin typeface="Roboto Condensed"/>
                        </a:rPr>
                        <a:t> investment (36 months)</a:t>
                      </a:r>
                      <a:endParaRPr lang="en-US" sz="1200" dirty="0">
                        <a:latin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3826791977"/>
                  </a:ext>
                </a:extLst>
              </a:tr>
              <a:tr h="359933">
                <a:tc>
                  <a:txBody>
                    <a:bodyPr/>
                    <a:lstStyle/>
                    <a:p>
                      <a:pPr algn="ctr"/>
                      <a:r>
                        <a:rPr lang="en-US" sz="1200" dirty="0">
                          <a:latin typeface="Roboto Condensed"/>
                        </a:rPr>
                        <a:t>$5,000</a:t>
                      </a: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2382652934"/>
                  </a:ext>
                </a:extLst>
              </a:tr>
              <a:tr h="359933">
                <a:tc>
                  <a:txBody>
                    <a:bodyPr/>
                    <a:lstStyle/>
                    <a:p>
                      <a:pPr algn="ctr"/>
                      <a:r>
                        <a:rPr lang="en-US" sz="1200" dirty="0">
                          <a:latin typeface="Roboto Condensed"/>
                        </a:rPr>
                        <a:t>Low Risk Tolerance</a:t>
                      </a: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2545489856"/>
                  </a:ext>
                </a:extLst>
              </a:tr>
              <a:tr h="359933">
                <a:tc>
                  <a:txBody>
                    <a:bodyPr/>
                    <a:lstStyle/>
                    <a:p>
                      <a:pPr algn="ctr"/>
                      <a:r>
                        <a:rPr lang="en-US" sz="1200" dirty="0">
                          <a:latin typeface="Roboto Condensed"/>
                        </a:rPr>
                        <a:t>Positive Return</a:t>
                      </a: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79692322"/>
                  </a:ext>
                </a:extLst>
              </a:tr>
            </a:tbl>
          </a:graphicData>
        </a:graphic>
      </p:graphicFrame>
    </p:spTree>
    <p:extLst>
      <p:ext uri="{BB962C8B-B14F-4D97-AF65-F5344CB8AC3E}">
        <p14:creationId xmlns:p14="http://schemas.microsoft.com/office/powerpoint/2010/main" val="1343176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a:t>
            </a:r>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t>34</a:t>
            </a:fld>
            <a:endParaRPr lang="en"/>
          </a:p>
        </p:txBody>
      </p:sp>
      <p:pic>
        <p:nvPicPr>
          <p:cNvPr id="1028" name="Picture 4" descr="Image result for geoffrey parker dartmou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9315" y="1195924"/>
            <a:ext cx="1698685" cy="1712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content.fbed1-1.fna.fbcdn.net/v/t35.0-12/18836443_1531855330160257_777751784_o.jpg?oh=f9085a173939507447c06d7e412f870e&amp;oe=59329ACC"/>
          <p:cNvPicPr>
            <a:picLocks noChangeAspect="1" noChangeArrowheads="1"/>
          </p:cNvPicPr>
          <p:nvPr/>
        </p:nvPicPr>
        <p:blipFill rotWithShape="1">
          <a:blip r:embed="rId3">
            <a:extLst>
              <a:ext uri="{28A0092B-C50C-407E-A947-70E740481C1C}">
                <a14:useLocalDpi xmlns:a14="http://schemas.microsoft.com/office/drawing/2010/main" val="0"/>
              </a:ext>
            </a:extLst>
          </a:blip>
          <a:srcRect l="13441" r="13162" b="2961"/>
          <a:stretch/>
        </p:blipFill>
        <p:spPr bwMode="auto">
          <a:xfrm>
            <a:off x="1479946" y="1208798"/>
            <a:ext cx="1716657" cy="17014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9"/>
          <p:cNvGraphicFramePr>
            <a:graphicFrameLocks noGrp="1"/>
          </p:cNvGraphicFramePr>
          <p:nvPr>
            <p:extLst/>
          </p:nvPr>
        </p:nvGraphicFramePr>
        <p:xfrm>
          <a:off x="923542" y="2944334"/>
          <a:ext cx="2829464" cy="1483361"/>
        </p:xfrm>
        <a:graphic>
          <a:graphicData uri="http://schemas.openxmlformats.org/drawingml/2006/table">
            <a:tbl>
              <a:tblPr>
                <a:noFill/>
                <a:tableStyleId>{C632DF6F-3254-4146-BC34-0E1333481AAC}</a:tableStyleId>
              </a:tblPr>
              <a:tblGrid>
                <a:gridCol w="2829464">
                  <a:extLst>
                    <a:ext uri="{9D8B030D-6E8A-4147-A177-3AD203B41FA5}">
                      <a16:colId xmlns:a16="http://schemas.microsoft.com/office/drawing/2014/main" xmlns="" val="2601594249"/>
                    </a:ext>
                  </a:extLst>
                </a:gridCol>
              </a:tblGrid>
              <a:tr h="403562">
                <a:tc>
                  <a:txBody>
                    <a:bodyPr/>
                    <a:lstStyle/>
                    <a:p>
                      <a:pPr algn="ctr"/>
                      <a:r>
                        <a:rPr lang="en-US" sz="1200" dirty="0">
                          <a:latin typeface="Roboto Condensed"/>
                        </a:rPr>
                        <a:t>Short term</a:t>
                      </a:r>
                      <a:r>
                        <a:rPr lang="en-US" sz="1200" baseline="0" dirty="0">
                          <a:latin typeface="Roboto Condensed"/>
                        </a:rPr>
                        <a:t> investment (36 months)</a:t>
                      </a:r>
                      <a:endParaRPr lang="en-US" sz="1200" dirty="0">
                        <a:latin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3826791977"/>
                  </a:ext>
                </a:extLst>
              </a:tr>
              <a:tr h="359933">
                <a:tc>
                  <a:txBody>
                    <a:bodyPr/>
                    <a:lstStyle/>
                    <a:p>
                      <a:pPr algn="ctr"/>
                      <a:r>
                        <a:rPr lang="en-US" sz="1200" dirty="0">
                          <a:latin typeface="Roboto Condensed"/>
                        </a:rPr>
                        <a:t>$5,000</a:t>
                      </a: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2382652934"/>
                  </a:ext>
                </a:extLst>
              </a:tr>
              <a:tr h="359933">
                <a:tc>
                  <a:txBody>
                    <a:bodyPr/>
                    <a:lstStyle/>
                    <a:p>
                      <a:pPr algn="ctr"/>
                      <a:r>
                        <a:rPr lang="en-US" sz="1200" dirty="0">
                          <a:latin typeface="Roboto Condensed"/>
                        </a:rPr>
                        <a:t>Low Risk Tolerance</a:t>
                      </a: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2545489856"/>
                  </a:ext>
                </a:extLst>
              </a:tr>
              <a:tr h="359933">
                <a:tc>
                  <a:txBody>
                    <a:bodyPr/>
                    <a:lstStyle/>
                    <a:p>
                      <a:pPr algn="ctr"/>
                      <a:r>
                        <a:rPr lang="en-US" sz="1200" dirty="0">
                          <a:latin typeface="Roboto Condensed"/>
                        </a:rPr>
                        <a:t>Positive Return</a:t>
                      </a: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79692322"/>
                  </a:ext>
                </a:extLst>
              </a:tr>
            </a:tbl>
          </a:graphicData>
        </a:graphic>
      </p:graphicFrame>
      <p:graphicFrame>
        <p:nvGraphicFramePr>
          <p:cNvPr id="14" name="Table 13"/>
          <p:cNvGraphicFramePr>
            <a:graphicFrameLocks noGrp="1"/>
          </p:cNvGraphicFramePr>
          <p:nvPr>
            <p:extLst/>
          </p:nvPr>
        </p:nvGraphicFramePr>
        <p:xfrm>
          <a:off x="5353925" y="2944334"/>
          <a:ext cx="2829464" cy="1483361"/>
        </p:xfrm>
        <a:graphic>
          <a:graphicData uri="http://schemas.openxmlformats.org/drawingml/2006/table">
            <a:tbl>
              <a:tblPr>
                <a:noFill/>
                <a:tableStyleId>{C632DF6F-3254-4146-BC34-0E1333481AAC}</a:tableStyleId>
              </a:tblPr>
              <a:tblGrid>
                <a:gridCol w="2829464">
                  <a:extLst>
                    <a:ext uri="{9D8B030D-6E8A-4147-A177-3AD203B41FA5}">
                      <a16:colId xmlns:a16="http://schemas.microsoft.com/office/drawing/2014/main" xmlns="" val="2601594249"/>
                    </a:ext>
                  </a:extLst>
                </a:gridCol>
              </a:tblGrid>
              <a:tr h="403562">
                <a:tc>
                  <a:txBody>
                    <a:bodyPr/>
                    <a:lstStyle/>
                    <a:p>
                      <a:pPr marR="0" algn="ctr" rtl="0">
                        <a:lnSpc>
                          <a:spcPct val="100000"/>
                        </a:lnSpc>
                        <a:spcBef>
                          <a:spcPts val="0"/>
                        </a:spcBef>
                        <a:spcAft>
                          <a:spcPts val="0"/>
                        </a:spcAft>
                        <a:buNone/>
                      </a:pPr>
                      <a:r>
                        <a:rPr lang="en-US" sz="1200" b="0" i="0" u="none" strike="noStrike" cap="none" dirty="0">
                          <a:solidFill>
                            <a:schemeClr val="tx1"/>
                          </a:solidFill>
                          <a:latin typeface="Roboto Condensed"/>
                          <a:ea typeface="+mn-ea"/>
                          <a:cs typeface="+mn-cs"/>
                          <a:sym typeface="Arial"/>
                        </a:rPr>
                        <a:t>Long term investment (60</a:t>
                      </a:r>
                      <a:r>
                        <a:rPr lang="en-US" sz="1200" b="0" i="0" u="none" strike="noStrike" cap="none" baseline="0" dirty="0">
                          <a:solidFill>
                            <a:schemeClr val="tx1"/>
                          </a:solidFill>
                          <a:latin typeface="Roboto Condensed"/>
                          <a:ea typeface="+mn-ea"/>
                          <a:cs typeface="+mn-cs"/>
                          <a:sym typeface="Arial"/>
                        </a:rPr>
                        <a:t> </a:t>
                      </a:r>
                      <a:r>
                        <a:rPr lang="en-US" sz="1200" b="0" i="0" u="none" strike="noStrike" cap="none" dirty="0">
                          <a:solidFill>
                            <a:schemeClr val="tx1"/>
                          </a:solidFill>
                          <a:latin typeface="Roboto Condensed"/>
                          <a:ea typeface="+mn-ea"/>
                          <a:cs typeface="+mn-cs"/>
                          <a:sym typeface="Arial"/>
                        </a:rPr>
                        <a:t>months)</a:t>
                      </a: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3826791977"/>
                  </a:ext>
                </a:extLst>
              </a:tr>
              <a:tr h="359933">
                <a:tc>
                  <a:txBody>
                    <a:bodyPr/>
                    <a:lstStyle/>
                    <a:p>
                      <a:pPr marR="0" algn="ctr" rtl="0">
                        <a:lnSpc>
                          <a:spcPct val="100000"/>
                        </a:lnSpc>
                        <a:spcBef>
                          <a:spcPts val="0"/>
                        </a:spcBef>
                        <a:spcAft>
                          <a:spcPts val="0"/>
                        </a:spcAft>
                        <a:buNone/>
                      </a:pPr>
                      <a:r>
                        <a:rPr lang="en-US" sz="1200" b="0" i="0" u="none" strike="noStrike" cap="none" dirty="0">
                          <a:solidFill>
                            <a:schemeClr val="tx1"/>
                          </a:solidFill>
                          <a:latin typeface="Roboto Condensed"/>
                          <a:ea typeface="+mn-ea"/>
                          <a:cs typeface="+mn-cs"/>
                          <a:sym typeface="Arial"/>
                        </a:rPr>
                        <a:t>$30,000</a:t>
                      </a: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2382652934"/>
                  </a:ext>
                </a:extLst>
              </a:tr>
              <a:tr h="359933">
                <a:tc>
                  <a:txBody>
                    <a:bodyPr/>
                    <a:lstStyle/>
                    <a:p>
                      <a:pPr marR="0" algn="ctr" rtl="0">
                        <a:lnSpc>
                          <a:spcPct val="100000"/>
                        </a:lnSpc>
                        <a:spcBef>
                          <a:spcPts val="0"/>
                        </a:spcBef>
                        <a:spcAft>
                          <a:spcPts val="0"/>
                        </a:spcAft>
                        <a:buNone/>
                      </a:pPr>
                      <a:r>
                        <a:rPr lang="en-US" sz="1200" b="0" i="0" u="none" strike="noStrike" cap="none" dirty="0">
                          <a:solidFill>
                            <a:schemeClr val="tx1"/>
                          </a:solidFill>
                          <a:latin typeface="Roboto Condensed"/>
                          <a:ea typeface="+mn-ea"/>
                          <a:cs typeface="+mn-cs"/>
                          <a:sym typeface="Arial"/>
                        </a:rPr>
                        <a:t>High Risk Tolerance</a:t>
                      </a: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2545489856"/>
                  </a:ext>
                </a:extLst>
              </a:tr>
              <a:tr h="359933">
                <a:tc>
                  <a:txBody>
                    <a:bodyPr/>
                    <a:lstStyle/>
                    <a:p>
                      <a:pPr marR="0" algn="ctr" rtl="0">
                        <a:lnSpc>
                          <a:spcPct val="100000"/>
                        </a:lnSpc>
                        <a:spcBef>
                          <a:spcPts val="0"/>
                        </a:spcBef>
                        <a:spcAft>
                          <a:spcPts val="0"/>
                        </a:spcAft>
                        <a:buNone/>
                      </a:pPr>
                      <a:r>
                        <a:rPr lang="en-US" sz="1200" b="0" i="0" u="none" strike="noStrike" cap="none" dirty="0">
                          <a:solidFill>
                            <a:schemeClr val="tx1"/>
                          </a:solidFill>
                          <a:latin typeface="Roboto Condensed"/>
                          <a:ea typeface="+mn-ea"/>
                          <a:cs typeface="+mn-cs"/>
                          <a:sym typeface="Arial"/>
                        </a:rPr>
                        <a:t>High Return</a:t>
                      </a: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79692322"/>
                  </a:ext>
                </a:extLst>
              </a:tr>
            </a:tbl>
          </a:graphicData>
        </a:graphic>
      </p:graphicFrame>
    </p:spTree>
    <p:extLst>
      <p:ext uri="{BB962C8B-B14F-4D97-AF65-F5344CB8AC3E}">
        <p14:creationId xmlns:p14="http://schemas.microsoft.com/office/powerpoint/2010/main" val="39309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Shiny</a:t>
            </a:r>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t>35</a:t>
            </a:fld>
            <a:endParaRPr lang="en"/>
          </a:p>
        </p:txBody>
      </p:sp>
      <p:sp>
        <p:nvSpPr>
          <p:cNvPr id="6" name="Shape 533"/>
          <p:cNvSpPr/>
          <p:nvPr/>
        </p:nvSpPr>
        <p:spPr>
          <a:xfrm>
            <a:off x="1613140" y="1371600"/>
            <a:ext cx="6004860" cy="3771900"/>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C7D3E6"/>
          </a:solidFill>
          <a:ln w="9525" cap="flat" cmpd="sng">
            <a:solidFill>
              <a:srgbClr val="92A8C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rgbClr val="3F5378"/>
              </a:solidFill>
              <a:latin typeface="Roboto Condensed"/>
              <a:ea typeface="Roboto Condensed"/>
              <a:cs typeface="Roboto Condensed"/>
              <a:sym typeface="Roboto Condensed"/>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4733" r="66999" b="50009"/>
          <a:stretch/>
        </p:blipFill>
        <p:spPr>
          <a:xfrm>
            <a:off x="1949498" y="1803899"/>
            <a:ext cx="2624474" cy="1099043"/>
          </a:xfrm>
          <a:prstGeom prst="rect">
            <a:avLst/>
          </a:prstGeom>
        </p:spPr>
      </p:pic>
      <p:pic>
        <p:nvPicPr>
          <p:cNvPr id="8" name="Picture 7"/>
          <p:cNvPicPr>
            <a:picLocks noChangeAspect="1"/>
          </p:cNvPicPr>
          <p:nvPr/>
        </p:nvPicPr>
        <p:blipFill>
          <a:blip r:embed="rId3"/>
          <a:stretch>
            <a:fillRect/>
          </a:stretch>
        </p:blipFill>
        <p:spPr>
          <a:xfrm>
            <a:off x="4638852" y="1842872"/>
            <a:ext cx="2665327" cy="1021098"/>
          </a:xfrm>
          <a:prstGeom prst="rect">
            <a:avLst/>
          </a:prstGeom>
        </p:spPr>
      </p:pic>
      <p:pic>
        <p:nvPicPr>
          <p:cNvPr id="9" name="Picture 8"/>
          <p:cNvPicPr>
            <a:picLocks noChangeAspect="1"/>
          </p:cNvPicPr>
          <p:nvPr/>
        </p:nvPicPr>
        <p:blipFill>
          <a:blip r:embed="rId4"/>
          <a:stretch>
            <a:fillRect/>
          </a:stretch>
        </p:blipFill>
        <p:spPr>
          <a:xfrm>
            <a:off x="2002843" y="2970513"/>
            <a:ext cx="2881263" cy="1149075"/>
          </a:xfrm>
          <a:prstGeom prst="rect">
            <a:avLst/>
          </a:prstGeom>
        </p:spPr>
      </p:pic>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67123" t="9997" r="10972" b="58151"/>
          <a:stretch/>
        </p:blipFill>
        <p:spPr>
          <a:xfrm>
            <a:off x="4998719" y="3230240"/>
            <a:ext cx="2002998" cy="889348"/>
          </a:xfrm>
          <a:prstGeom prst="rect">
            <a:avLst/>
          </a:prstGeom>
        </p:spPr>
      </p:pic>
    </p:spTree>
    <p:extLst>
      <p:ext uri="{BB962C8B-B14F-4D97-AF65-F5344CB8AC3E}">
        <p14:creationId xmlns:p14="http://schemas.microsoft.com/office/powerpoint/2010/main" val="4270190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Shape 307"/>
          <p:cNvSpPr txBox="1">
            <a:spLocks noGrp="1"/>
          </p:cNvSpPr>
          <p:nvPr>
            <p:ph type="title"/>
          </p:nvPr>
        </p:nvSpPr>
        <p:spPr>
          <a:xfrm>
            <a:off x="407773" y="392575"/>
            <a:ext cx="5664902" cy="766200"/>
          </a:xfrm>
          <a:prstGeom prst="rect">
            <a:avLst/>
          </a:prstGeom>
        </p:spPr>
        <p:txBody>
          <a:bodyPr lIns="91425" tIns="91425" rIns="91425" bIns="91425" anchor="ctr" anchorCtr="0">
            <a:noAutofit/>
          </a:bodyPr>
          <a:lstStyle/>
          <a:p>
            <a:pPr lvl="0">
              <a:spcBef>
                <a:spcPts val="0"/>
              </a:spcBef>
              <a:buNone/>
            </a:pPr>
            <a:r>
              <a:rPr lang="en" dirty="0"/>
              <a:t>What if we want to look at the data in a macro perspective, like…</a:t>
            </a:r>
          </a:p>
        </p:txBody>
      </p:sp>
      <p:sp>
        <p:nvSpPr>
          <p:cNvPr id="309" name="Shape 309"/>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36</a:t>
            </a:fld>
            <a:endParaRPr lang="en"/>
          </a:p>
        </p:txBody>
      </p:sp>
      <p:grpSp>
        <p:nvGrpSpPr>
          <p:cNvPr id="16" name="Shape 440"/>
          <p:cNvGrpSpPr/>
          <p:nvPr/>
        </p:nvGrpSpPr>
        <p:grpSpPr>
          <a:xfrm>
            <a:off x="2049870" y="1538110"/>
            <a:ext cx="5043756" cy="907707"/>
            <a:chOff x="-1535283" y="1287959"/>
            <a:chExt cx="11486579" cy="2067200"/>
          </a:xfrm>
        </p:grpSpPr>
        <p:sp>
          <p:nvSpPr>
            <p:cNvPr id="17" name="Shape 441"/>
            <p:cNvSpPr/>
            <p:nvPr/>
          </p:nvSpPr>
          <p:spPr>
            <a:xfrm>
              <a:off x="8699476" y="1287959"/>
              <a:ext cx="1243800" cy="414299"/>
            </a:xfrm>
            <a:prstGeom prst="triangle">
              <a:avLst>
                <a:gd name="adj" fmla="val 0"/>
              </a:avLst>
            </a:prstGeom>
            <a:solidFill>
              <a:srgbClr val="D26F00"/>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18" name="Shape 442"/>
            <p:cNvSpPr/>
            <p:nvPr/>
          </p:nvSpPr>
          <p:spPr>
            <a:xfrm rot="10800000" flipH="1">
              <a:off x="-308909" y="1697038"/>
              <a:ext cx="9030600" cy="1243800"/>
            </a:xfrm>
            <a:prstGeom prst="rect">
              <a:avLst/>
            </a:prstGeom>
            <a:solidFill>
              <a:srgbClr val="FF9800"/>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19" name="Shape 443"/>
            <p:cNvSpPr/>
            <p:nvPr/>
          </p:nvSpPr>
          <p:spPr>
            <a:xfrm rot="10800000" flipH="1">
              <a:off x="8707495" y="1697042"/>
              <a:ext cx="1243800" cy="1243800"/>
            </a:xfrm>
            <a:prstGeom prst="rtTriangle">
              <a:avLst/>
            </a:prstGeom>
            <a:solidFill>
              <a:srgbClr val="FF9800"/>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20" name="Shape 444"/>
            <p:cNvSpPr/>
            <p:nvPr/>
          </p:nvSpPr>
          <p:spPr>
            <a:xfrm flipH="1">
              <a:off x="-1535283" y="1697042"/>
              <a:ext cx="1243800" cy="1243800"/>
            </a:xfrm>
            <a:prstGeom prst="rtTriangle">
              <a:avLst/>
            </a:prstGeom>
            <a:solidFill>
              <a:srgbClr val="FF9800"/>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21" name="Shape 445"/>
            <p:cNvSpPr/>
            <p:nvPr/>
          </p:nvSpPr>
          <p:spPr>
            <a:xfrm rot="10800000">
              <a:off x="-1535278" y="2940859"/>
              <a:ext cx="1243800" cy="414300"/>
            </a:xfrm>
            <a:prstGeom prst="triangle">
              <a:avLst>
                <a:gd name="adj" fmla="val 0"/>
              </a:avLst>
            </a:prstGeom>
            <a:solidFill>
              <a:srgbClr val="D26F00"/>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sp>
        <p:nvSpPr>
          <p:cNvPr id="22" name="Shape 447"/>
          <p:cNvSpPr txBox="1">
            <a:spLocks/>
          </p:cNvSpPr>
          <p:nvPr/>
        </p:nvSpPr>
        <p:spPr>
          <a:xfrm>
            <a:off x="2596025" y="1746444"/>
            <a:ext cx="3951448" cy="4632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R="0" lvl="1" algn="l" rtl="0">
              <a:lnSpc>
                <a:spcPct val="100000"/>
              </a:lnSpc>
              <a:spcBef>
                <a:spcPts val="48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R="0" lvl="2" algn="l" rtl="0">
              <a:lnSpc>
                <a:spcPct val="100000"/>
              </a:lnSpc>
              <a:spcBef>
                <a:spcPts val="48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R="0" lvl="3" algn="l" rtl="0">
              <a:lnSpc>
                <a:spcPct val="100000"/>
              </a:lnSpc>
              <a:spcBef>
                <a:spcPts val="36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R="0" lvl="4" algn="l" rtl="0">
              <a:lnSpc>
                <a:spcPct val="100000"/>
              </a:lnSpc>
              <a:spcBef>
                <a:spcPts val="36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R="0" lvl="5" algn="l" rtl="0">
              <a:lnSpc>
                <a:spcPct val="100000"/>
              </a:lnSpc>
              <a:spcBef>
                <a:spcPts val="36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R="0" lvl="6" algn="l" rtl="0">
              <a:lnSpc>
                <a:spcPct val="100000"/>
              </a:lnSpc>
              <a:spcBef>
                <a:spcPts val="36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R="0" lvl="7" algn="l" rtl="0">
              <a:lnSpc>
                <a:spcPct val="100000"/>
              </a:lnSpc>
              <a:spcBef>
                <a:spcPts val="36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R="0" lvl="8" algn="l" rtl="0">
              <a:lnSpc>
                <a:spcPct val="100000"/>
              </a:lnSpc>
              <a:spcBef>
                <a:spcPts val="36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algn="ctr">
              <a:spcBef>
                <a:spcPts val="0"/>
              </a:spcBef>
              <a:buFont typeface="Roboto Condensed Light"/>
              <a:buNone/>
            </a:pPr>
            <a:r>
              <a:rPr lang="en" sz="1800" dirty="0">
                <a:solidFill>
                  <a:srgbClr val="3F5378"/>
                </a:solidFill>
              </a:rPr>
              <a:t>FICO score &amp; Average Loan Amount </a:t>
            </a:r>
          </a:p>
        </p:txBody>
      </p:sp>
      <p:grpSp>
        <p:nvGrpSpPr>
          <p:cNvPr id="23" name="Shape 440"/>
          <p:cNvGrpSpPr/>
          <p:nvPr/>
        </p:nvGrpSpPr>
        <p:grpSpPr>
          <a:xfrm>
            <a:off x="2073279" y="2554360"/>
            <a:ext cx="5043756" cy="907707"/>
            <a:chOff x="-1535283" y="1287959"/>
            <a:chExt cx="11486579" cy="2067200"/>
          </a:xfrm>
        </p:grpSpPr>
        <p:sp>
          <p:nvSpPr>
            <p:cNvPr id="24" name="Shape 441"/>
            <p:cNvSpPr/>
            <p:nvPr/>
          </p:nvSpPr>
          <p:spPr>
            <a:xfrm>
              <a:off x="8699476" y="1287959"/>
              <a:ext cx="1243800" cy="414299"/>
            </a:xfrm>
            <a:prstGeom prst="triangle">
              <a:avLst>
                <a:gd name="adj" fmla="val 0"/>
              </a:avLst>
            </a:prstGeom>
            <a:solidFill>
              <a:srgbClr val="D26F00"/>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25" name="Shape 442"/>
            <p:cNvSpPr/>
            <p:nvPr/>
          </p:nvSpPr>
          <p:spPr>
            <a:xfrm rot="10800000" flipH="1">
              <a:off x="-308909" y="1697038"/>
              <a:ext cx="9030600" cy="1243800"/>
            </a:xfrm>
            <a:prstGeom prst="rect">
              <a:avLst/>
            </a:prstGeom>
            <a:solidFill>
              <a:srgbClr val="FF9800"/>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26" name="Shape 443"/>
            <p:cNvSpPr/>
            <p:nvPr/>
          </p:nvSpPr>
          <p:spPr>
            <a:xfrm rot="10800000" flipH="1">
              <a:off x="8707495" y="1697042"/>
              <a:ext cx="1243800" cy="1243800"/>
            </a:xfrm>
            <a:prstGeom prst="rtTriangle">
              <a:avLst/>
            </a:prstGeom>
            <a:solidFill>
              <a:srgbClr val="FF9800"/>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27" name="Shape 444"/>
            <p:cNvSpPr/>
            <p:nvPr/>
          </p:nvSpPr>
          <p:spPr>
            <a:xfrm flipH="1">
              <a:off x="-1535283" y="1697042"/>
              <a:ext cx="1243800" cy="1243800"/>
            </a:xfrm>
            <a:prstGeom prst="rtTriangle">
              <a:avLst/>
            </a:prstGeom>
            <a:solidFill>
              <a:srgbClr val="FF9800"/>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28" name="Shape 445"/>
            <p:cNvSpPr/>
            <p:nvPr/>
          </p:nvSpPr>
          <p:spPr>
            <a:xfrm rot="10800000">
              <a:off x="-1535278" y="2940859"/>
              <a:ext cx="1243800" cy="414300"/>
            </a:xfrm>
            <a:prstGeom prst="triangle">
              <a:avLst>
                <a:gd name="adj" fmla="val 0"/>
              </a:avLst>
            </a:prstGeom>
            <a:solidFill>
              <a:srgbClr val="D26F00"/>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sp>
        <p:nvSpPr>
          <p:cNvPr id="29" name="Shape 447"/>
          <p:cNvSpPr txBox="1">
            <a:spLocks/>
          </p:cNvSpPr>
          <p:nvPr/>
        </p:nvSpPr>
        <p:spPr>
          <a:xfrm>
            <a:off x="2636607" y="2770087"/>
            <a:ext cx="3940509" cy="4632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R="0" lvl="1" algn="l" rtl="0">
              <a:lnSpc>
                <a:spcPct val="100000"/>
              </a:lnSpc>
              <a:spcBef>
                <a:spcPts val="48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R="0" lvl="2" algn="l" rtl="0">
              <a:lnSpc>
                <a:spcPct val="100000"/>
              </a:lnSpc>
              <a:spcBef>
                <a:spcPts val="48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R="0" lvl="3" algn="l" rtl="0">
              <a:lnSpc>
                <a:spcPct val="100000"/>
              </a:lnSpc>
              <a:spcBef>
                <a:spcPts val="36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R="0" lvl="4" algn="l" rtl="0">
              <a:lnSpc>
                <a:spcPct val="100000"/>
              </a:lnSpc>
              <a:spcBef>
                <a:spcPts val="36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R="0" lvl="5" algn="l" rtl="0">
              <a:lnSpc>
                <a:spcPct val="100000"/>
              </a:lnSpc>
              <a:spcBef>
                <a:spcPts val="36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R="0" lvl="6" algn="l" rtl="0">
              <a:lnSpc>
                <a:spcPct val="100000"/>
              </a:lnSpc>
              <a:spcBef>
                <a:spcPts val="36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R="0" lvl="7" algn="l" rtl="0">
              <a:lnSpc>
                <a:spcPct val="100000"/>
              </a:lnSpc>
              <a:spcBef>
                <a:spcPts val="36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R="0" lvl="8" algn="l" rtl="0">
              <a:lnSpc>
                <a:spcPct val="100000"/>
              </a:lnSpc>
              <a:spcBef>
                <a:spcPts val="36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algn="ctr">
              <a:spcBef>
                <a:spcPts val="0"/>
              </a:spcBef>
              <a:buFont typeface="Roboto Condensed Light"/>
              <a:buNone/>
            </a:pPr>
            <a:r>
              <a:rPr lang="en-US" altLang="zh-CN" sz="1800" dirty="0">
                <a:solidFill>
                  <a:srgbClr val="3F5378"/>
                </a:solidFill>
              </a:rPr>
              <a:t>Number of borrowers</a:t>
            </a:r>
            <a:r>
              <a:rPr lang="en" sz="1800" dirty="0">
                <a:solidFill>
                  <a:srgbClr val="3F5378"/>
                </a:solidFill>
              </a:rPr>
              <a:t> in every grade </a:t>
            </a:r>
          </a:p>
        </p:txBody>
      </p:sp>
      <p:grpSp>
        <p:nvGrpSpPr>
          <p:cNvPr id="30" name="Shape 440"/>
          <p:cNvGrpSpPr/>
          <p:nvPr/>
        </p:nvGrpSpPr>
        <p:grpSpPr>
          <a:xfrm>
            <a:off x="2049871" y="3568309"/>
            <a:ext cx="5043756" cy="907707"/>
            <a:chOff x="-1535283" y="1287959"/>
            <a:chExt cx="11486579" cy="2067200"/>
          </a:xfrm>
        </p:grpSpPr>
        <p:sp>
          <p:nvSpPr>
            <p:cNvPr id="31" name="Shape 441"/>
            <p:cNvSpPr/>
            <p:nvPr/>
          </p:nvSpPr>
          <p:spPr>
            <a:xfrm>
              <a:off x="8699476" y="1287959"/>
              <a:ext cx="1243800" cy="414299"/>
            </a:xfrm>
            <a:prstGeom prst="triangle">
              <a:avLst>
                <a:gd name="adj" fmla="val 0"/>
              </a:avLst>
            </a:prstGeom>
            <a:solidFill>
              <a:srgbClr val="D26F00"/>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32" name="Shape 442"/>
            <p:cNvSpPr/>
            <p:nvPr/>
          </p:nvSpPr>
          <p:spPr>
            <a:xfrm rot="10800000" flipH="1">
              <a:off x="-308909" y="1697038"/>
              <a:ext cx="9030600" cy="1243800"/>
            </a:xfrm>
            <a:prstGeom prst="rect">
              <a:avLst/>
            </a:prstGeom>
            <a:solidFill>
              <a:srgbClr val="FF9800"/>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33" name="Shape 443"/>
            <p:cNvSpPr/>
            <p:nvPr/>
          </p:nvSpPr>
          <p:spPr>
            <a:xfrm rot="10800000" flipH="1">
              <a:off x="8707495" y="1697042"/>
              <a:ext cx="1243800" cy="1243800"/>
            </a:xfrm>
            <a:prstGeom prst="rtTriangle">
              <a:avLst/>
            </a:prstGeom>
            <a:solidFill>
              <a:srgbClr val="FF9800"/>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34" name="Shape 444"/>
            <p:cNvSpPr/>
            <p:nvPr/>
          </p:nvSpPr>
          <p:spPr>
            <a:xfrm flipH="1">
              <a:off x="-1535283" y="1697042"/>
              <a:ext cx="1243800" cy="1243800"/>
            </a:xfrm>
            <a:prstGeom prst="rtTriangle">
              <a:avLst/>
            </a:prstGeom>
            <a:solidFill>
              <a:srgbClr val="FF9800"/>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35" name="Shape 445"/>
            <p:cNvSpPr/>
            <p:nvPr/>
          </p:nvSpPr>
          <p:spPr>
            <a:xfrm rot="10800000">
              <a:off x="-1535278" y="2940859"/>
              <a:ext cx="1243800" cy="414300"/>
            </a:xfrm>
            <a:prstGeom prst="triangle">
              <a:avLst>
                <a:gd name="adj" fmla="val 0"/>
              </a:avLst>
            </a:prstGeom>
            <a:solidFill>
              <a:srgbClr val="D26F00"/>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sp>
        <p:nvSpPr>
          <p:cNvPr id="36" name="Shape 447"/>
          <p:cNvSpPr txBox="1">
            <a:spLocks/>
          </p:cNvSpPr>
          <p:nvPr/>
        </p:nvSpPr>
        <p:spPr>
          <a:xfrm>
            <a:off x="2588371" y="3788690"/>
            <a:ext cx="3988745" cy="4632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R="0" lvl="1" algn="l" rtl="0">
              <a:lnSpc>
                <a:spcPct val="100000"/>
              </a:lnSpc>
              <a:spcBef>
                <a:spcPts val="48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R="0" lvl="2" algn="l" rtl="0">
              <a:lnSpc>
                <a:spcPct val="100000"/>
              </a:lnSpc>
              <a:spcBef>
                <a:spcPts val="48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R="0" lvl="3" algn="l" rtl="0">
              <a:lnSpc>
                <a:spcPct val="100000"/>
              </a:lnSpc>
              <a:spcBef>
                <a:spcPts val="36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R="0" lvl="4" algn="l" rtl="0">
              <a:lnSpc>
                <a:spcPct val="100000"/>
              </a:lnSpc>
              <a:spcBef>
                <a:spcPts val="36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R="0" lvl="5" algn="l" rtl="0">
              <a:lnSpc>
                <a:spcPct val="100000"/>
              </a:lnSpc>
              <a:spcBef>
                <a:spcPts val="36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R="0" lvl="6" algn="l" rtl="0">
              <a:lnSpc>
                <a:spcPct val="100000"/>
              </a:lnSpc>
              <a:spcBef>
                <a:spcPts val="36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R="0" lvl="7" algn="l" rtl="0">
              <a:lnSpc>
                <a:spcPct val="100000"/>
              </a:lnSpc>
              <a:spcBef>
                <a:spcPts val="36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R="0" lvl="8" algn="l" rtl="0">
              <a:lnSpc>
                <a:spcPct val="100000"/>
              </a:lnSpc>
              <a:spcBef>
                <a:spcPts val="36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algn="ctr">
              <a:spcBef>
                <a:spcPts val="0"/>
              </a:spcBef>
              <a:buFont typeface="Roboto Condensed Light"/>
              <a:buNone/>
            </a:pPr>
            <a:r>
              <a:rPr lang="en-US" sz="1800" dirty="0">
                <a:solidFill>
                  <a:srgbClr val="3F5378"/>
                </a:solidFill>
              </a:rPr>
              <a:t>Relationship between risk and return</a:t>
            </a:r>
            <a:endParaRPr lang="en" sz="1800" dirty="0">
              <a:solidFill>
                <a:srgbClr val="3F5378"/>
              </a:solidFill>
            </a:endParaRPr>
          </a:p>
        </p:txBody>
      </p:sp>
    </p:spTree>
    <p:extLst>
      <p:ext uri="{BB962C8B-B14F-4D97-AF65-F5344CB8AC3E}">
        <p14:creationId xmlns:p14="http://schemas.microsoft.com/office/powerpoint/2010/main" val="18572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Tableau</a:t>
            </a:r>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t>37</a:t>
            </a:fld>
            <a:endParaRPr lang="en"/>
          </a:p>
        </p:txBody>
      </p:sp>
      <p:pic>
        <p:nvPicPr>
          <p:cNvPr id="8" name="Picture 7"/>
          <p:cNvPicPr/>
          <p:nvPr/>
        </p:nvPicPr>
        <p:blipFill rotWithShape="1">
          <a:blip r:embed="rId2"/>
          <a:srcRect l="16473" t="5589" r="15893" b="10555"/>
          <a:stretch/>
        </p:blipFill>
        <p:spPr>
          <a:xfrm>
            <a:off x="1130060" y="1328468"/>
            <a:ext cx="6487939" cy="3308031"/>
          </a:xfrm>
          <a:prstGeom prst="rect">
            <a:avLst/>
          </a:prstGeom>
        </p:spPr>
      </p:pic>
    </p:spTree>
    <p:extLst>
      <p:ext uri="{BB962C8B-B14F-4D97-AF65-F5344CB8AC3E}">
        <p14:creationId xmlns:p14="http://schemas.microsoft.com/office/powerpoint/2010/main" val="1126542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ctrTitle"/>
          </p:nvPr>
        </p:nvSpPr>
        <p:spPr>
          <a:xfrm>
            <a:off x="463523" y="2871148"/>
            <a:ext cx="4845323" cy="1104300"/>
          </a:xfrm>
          <a:prstGeom prst="rect">
            <a:avLst/>
          </a:prstGeom>
        </p:spPr>
        <p:txBody>
          <a:bodyPr lIns="91425" tIns="91425" rIns="91425" bIns="91425" anchor="b" anchorCtr="0">
            <a:noAutofit/>
          </a:bodyPr>
          <a:lstStyle/>
          <a:p>
            <a:pPr lvl="0" rtl="0">
              <a:spcBef>
                <a:spcPts val="0"/>
              </a:spcBef>
              <a:buNone/>
            </a:pPr>
            <a:r>
              <a:rPr lang="en-US" altLang="zh-CN" dirty="0"/>
              <a:t>Summary</a:t>
            </a:r>
            <a:r>
              <a:rPr lang="en-US" dirty="0"/>
              <a:t> &amp; Next Steps</a:t>
            </a:r>
            <a:endParaRPr lang="en" dirty="0"/>
          </a:p>
        </p:txBody>
      </p:sp>
      <p:sp>
        <p:nvSpPr>
          <p:cNvPr id="221" name="Shape 221"/>
          <p:cNvSpPr txBox="1">
            <a:spLocks noGrp="1"/>
          </p:cNvSpPr>
          <p:nvPr>
            <p:ph type="subTitle" idx="1"/>
          </p:nvPr>
        </p:nvSpPr>
        <p:spPr>
          <a:xfrm>
            <a:off x="463525" y="3975448"/>
            <a:ext cx="4094400" cy="784800"/>
          </a:xfrm>
          <a:prstGeom prst="rect">
            <a:avLst/>
          </a:prstGeom>
        </p:spPr>
        <p:txBody>
          <a:bodyPr lIns="91425" tIns="91425" rIns="91425" bIns="91425" anchor="t" anchorCtr="0">
            <a:noAutofit/>
          </a:bodyPr>
          <a:lstStyle/>
          <a:p>
            <a:pPr lvl="0" rtl="0">
              <a:spcBef>
                <a:spcPts val="0"/>
              </a:spcBef>
              <a:buNone/>
            </a:pPr>
            <a:r>
              <a:rPr lang="en-US" dirty="0"/>
              <a:t>Spencer </a:t>
            </a:r>
            <a:endParaRPr lang="en" dirty="0"/>
          </a:p>
        </p:txBody>
      </p:sp>
      <p:sp>
        <p:nvSpPr>
          <p:cNvPr id="222" name="Shape 222"/>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38</a:t>
            </a:fld>
            <a:endParaRPr lang="en"/>
          </a:p>
        </p:txBody>
      </p:sp>
      <p:sp>
        <p:nvSpPr>
          <p:cNvPr id="223" name="Shape 223"/>
          <p:cNvSpPr txBox="1"/>
          <p:nvPr/>
        </p:nvSpPr>
        <p:spPr>
          <a:xfrm>
            <a:off x="463525" y="0"/>
            <a:ext cx="2181600" cy="3136200"/>
          </a:xfrm>
          <a:prstGeom prst="rect">
            <a:avLst/>
          </a:prstGeom>
          <a:noFill/>
          <a:ln>
            <a:noFill/>
          </a:ln>
        </p:spPr>
        <p:txBody>
          <a:bodyPr lIns="91425" tIns="91425" rIns="91425" bIns="91425" anchor="b" anchorCtr="0">
            <a:noAutofit/>
          </a:bodyPr>
          <a:lstStyle/>
          <a:p>
            <a:pPr lvl="0">
              <a:spcBef>
                <a:spcPts val="0"/>
              </a:spcBef>
              <a:buNone/>
            </a:pPr>
            <a:r>
              <a:rPr lang="en-US" sz="12000" b="1" dirty="0">
                <a:solidFill>
                  <a:srgbClr val="3F5378"/>
                </a:solidFill>
                <a:latin typeface="Roboto Condensed"/>
                <a:ea typeface="Roboto Condensed"/>
                <a:cs typeface="Roboto Condensed"/>
                <a:sym typeface="Roboto Condensed"/>
              </a:rPr>
              <a:t>6</a:t>
            </a:r>
            <a:endParaRPr lang="en" sz="12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3623409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294986" y="369997"/>
            <a:ext cx="6534792" cy="766200"/>
          </a:xfrm>
          <a:prstGeom prst="rect">
            <a:avLst/>
          </a:prstGeom>
        </p:spPr>
        <p:txBody>
          <a:bodyPr lIns="91425" tIns="91425" rIns="91425" bIns="91425" anchor="ctr" anchorCtr="0">
            <a:noAutofit/>
          </a:bodyPr>
          <a:lstStyle/>
          <a:p>
            <a:pPr lvl="0" rtl="0">
              <a:spcBef>
                <a:spcPts val="0"/>
              </a:spcBef>
              <a:buNone/>
            </a:pPr>
            <a:r>
              <a:rPr lang="en" sz="1800" dirty="0"/>
              <a:t>Summary of the project</a:t>
            </a:r>
          </a:p>
        </p:txBody>
      </p:sp>
      <p:sp>
        <p:nvSpPr>
          <p:cNvPr id="191" name="Shape 191"/>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39</a:t>
            </a:fld>
            <a:endParaRPr lang="en" dirty="0"/>
          </a:p>
        </p:txBody>
      </p:sp>
      <p:grpSp>
        <p:nvGrpSpPr>
          <p:cNvPr id="8" name="Group 7"/>
          <p:cNvGrpSpPr/>
          <p:nvPr/>
        </p:nvGrpSpPr>
        <p:grpSpPr>
          <a:xfrm>
            <a:off x="3721157" y="1547469"/>
            <a:ext cx="1161337" cy="1509204"/>
            <a:chOff x="5436036" y="2924440"/>
            <a:chExt cx="1988289" cy="2845733"/>
          </a:xfrm>
        </p:grpSpPr>
        <p:grpSp>
          <p:nvGrpSpPr>
            <p:cNvPr id="9" name="Group 8"/>
            <p:cNvGrpSpPr/>
            <p:nvPr/>
          </p:nvGrpSpPr>
          <p:grpSpPr>
            <a:xfrm>
              <a:off x="5436036" y="2924440"/>
              <a:ext cx="1988289" cy="2845733"/>
              <a:chOff x="3186362" y="2785841"/>
              <a:chExt cx="1807535" cy="2618761"/>
            </a:xfrm>
          </p:grpSpPr>
          <p:sp>
            <p:nvSpPr>
              <p:cNvPr id="11" name="Rectangle 10"/>
              <p:cNvSpPr/>
              <p:nvPr/>
            </p:nvSpPr>
            <p:spPr>
              <a:xfrm>
                <a:off x="3186362" y="2785841"/>
                <a:ext cx="1807535" cy="181768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372142" y="2972042"/>
                <a:ext cx="1382232" cy="13822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186364" y="4603524"/>
                <a:ext cx="1807533" cy="801078"/>
              </a:xfrm>
              <a:prstGeom prst="rect">
                <a:avLst/>
              </a:prstGeom>
              <a:solidFill>
                <a:srgbClr val="3E5277"/>
              </a:solidFill>
            </p:spPr>
            <p:txBody>
              <a:bodyPr wrap="square" rtlCol="0">
                <a:spAutoFit/>
              </a:bodyPr>
              <a:lstStyle/>
              <a:p>
                <a:pPr algn="ctr"/>
                <a:r>
                  <a:rPr lang="en-US" sz="1200" dirty="0">
                    <a:solidFill>
                      <a:schemeClr val="bg1"/>
                    </a:solidFill>
                    <a:latin typeface="Roboto Condensed Light"/>
                    <a:ea typeface="Roboto Condensed Light"/>
                    <a:cs typeface="Roboto Condensed Light"/>
                  </a:rPr>
                  <a:t>Lack of interest </a:t>
                </a:r>
                <a:r>
                  <a:rPr lang="en-US" altLang="zh-CN" sz="1200" dirty="0">
                    <a:solidFill>
                      <a:schemeClr val="bg1"/>
                    </a:solidFill>
                    <a:latin typeface="Roboto Condensed Light"/>
                    <a:ea typeface="Roboto Condensed Light"/>
                    <a:cs typeface="Roboto Condensed Light"/>
                  </a:rPr>
                  <a:t>alignment</a:t>
                </a:r>
                <a:endParaRPr lang="en-US" sz="1200" dirty="0">
                  <a:solidFill>
                    <a:schemeClr val="bg1"/>
                  </a:solidFill>
                  <a:latin typeface="Roboto Condensed Light"/>
                  <a:ea typeface="Roboto Condensed Light"/>
                  <a:cs typeface="Roboto Condensed Light"/>
                </a:endParaRPr>
              </a:p>
            </p:txBody>
          </p:sp>
        </p:gr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63636"/>
            <a:stretch/>
          </p:blipFill>
          <p:spPr>
            <a:xfrm>
              <a:off x="5841453" y="3344032"/>
              <a:ext cx="1177453" cy="1001006"/>
            </a:xfrm>
            <a:prstGeom prst="rect">
              <a:avLst/>
            </a:prstGeom>
          </p:spPr>
        </p:pic>
      </p:grpSp>
      <p:grpSp>
        <p:nvGrpSpPr>
          <p:cNvPr id="5" name="Group 4"/>
          <p:cNvGrpSpPr/>
          <p:nvPr/>
        </p:nvGrpSpPr>
        <p:grpSpPr>
          <a:xfrm>
            <a:off x="6167542" y="1547466"/>
            <a:ext cx="1346357" cy="1509207"/>
            <a:chOff x="3302609" y="2924443"/>
            <a:chExt cx="1988289" cy="3193939"/>
          </a:xfrm>
        </p:grpSpPr>
        <p:grpSp>
          <p:nvGrpSpPr>
            <p:cNvPr id="14" name="Group 13"/>
            <p:cNvGrpSpPr/>
            <p:nvPr/>
          </p:nvGrpSpPr>
          <p:grpSpPr>
            <a:xfrm>
              <a:off x="3302609" y="2924443"/>
              <a:ext cx="1988289" cy="3193939"/>
              <a:chOff x="3186362" y="2785841"/>
              <a:chExt cx="1807535" cy="2939190"/>
            </a:xfrm>
          </p:grpSpPr>
          <p:sp>
            <p:nvSpPr>
              <p:cNvPr id="15" name="Rectangle 14"/>
              <p:cNvSpPr/>
              <p:nvPr/>
            </p:nvSpPr>
            <p:spPr>
              <a:xfrm>
                <a:off x="3186362" y="2785841"/>
                <a:ext cx="1807535" cy="1817683"/>
              </a:xfrm>
              <a:prstGeom prst="rect">
                <a:avLst/>
              </a:prstGeom>
              <a:solidFill>
                <a:srgbClr val="C7D3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372142" y="2972042"/>
                <a:ext cx="1382232" cy="13822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186364" y="4603524"/>
                <a:ext cx="1807533" cy="1121507"/>
              </a:xfrm>
              <a:prstGeom prst="rect">
                <a:avLst/>
              </a:prstGeom>
              <a:solidFill>
                <a:srgbClr val="3E5277"/>
              </a:solidFill>
            </p:spPr>
            <p:txBody>
              <a:bodyPr wrap="square" rtlCol="0">
                <a:spAutoFit/>
              </a:bodyPr>
              <a:lstStyle/>
              <a:p>
                <a:pPr algn="ctr"/>
                <a:r>
                  <a:rPr lang="en-US" sz="1200" dirty="0">
                    <a:solidFill>
                      <a:schemeClr val="bg1"/>
                    </a:solidFill>
                    <a:latin typeface="Roboto Condensed Light"/>
                    <a:ea typeface="Roboto Condensed Light"/>
                    <a:cs typeface="Roboto Condensed Light"/>
                  </a:rPr>
                  <a:t>Choice overloaded interface</a:t>
                </a:r>
              </a:p>
            </p:txBody>
          </p:sp>
        </p:gr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64165"/>
            <a:stretch/>
          </p:blipFill>
          <p:spPr>
            <a:xfrm>
              <a:off x="3629107" y="3344032"/>
              <a:ext cx="1246645" cy="1075461"/>
            </a:xfrm>
            <a:prstGeom prst="rect">
              <a:avLst/>
            </a:prstGeom>
          </p:spPr>
        </p:pic>
      </p:grpSp>
      <p:grpSp>
        <p:nvGrpSpPr>
          <p:cNvPr id="21" name="Group 20"/>
          <p:cNvGrpSpPr/>
          <p:nvPr/>
        </p:nvGrpSpPr>
        <p:grpSpPr>
          <a:xfrm>
            <a:off x="1274772" y="1547468"/>
            <a:ext cx="1161337" cy="1509206"/>
            <a:chOff x="3212861" y="2924440"/>
            <a:chExt cx="1988289" cy="2845735"/>
          </a:xfrm>
        </p:grpSpPr>
        <p:grpSp>
          <p:nvGrpSpPr>
            <p:cNvPr id="22" name="Group 21"/>
            <p:cNvGrpSpPr/>
            <p:nvPr/>
          </p:nvGrpSpPr>
          <p:grpSpPr>
            <a:xfrm>
              <a:off x="3212861" y="2924440"/>
              <a:ext cx="1988289" cy="2845735"/>
              <a:chOff x="3186362" y="2785841"/>
              <a:chExt cx="1807535" cy="2618762"/>
            </a:xfrm>
          </p:grpSpPr>
          <p:sp>
            <p:nvSpPr>
              <p:cNvPr id="24" name="Rectangle 23"/>
              <p:cNvSpPr/>
              <p:nvPr/>
            </p:nvSpPr>
            <p:spPr>
              <a:xfrm>
                <a:off x="3186362" y="2785841"/>
                <a:ext cx="1807535" cy="1817683"/>
              </a:xfrm>
              <a:prstGeom prst="rect">
                <a:avLst/>
              </a:prstGeom>
              <a:solidFill>
                <a:srgbClr val="8DC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372142" y="2972042"/>
                <a:ext cx="1382232" cy="13822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186364" y="4603525"/>
                <a:ext cx="1807533" cy="801078"/>
              </a:xfrm>
              <a:prstGeom prst="rect">
                <a:avLst/>
              </a:prstGeom>
              <a:solidFill>
                <a:srgbClr val="3E5277"/>
              </a:solidFill>
            </p:spPr>
            <p:txBody>
              <a:bodyPr wrap="square" rtlCol="0">
                <a:spAutoFit/>
              </a:bodyPr>
              <a:lstStyle/>
              <a:p>
                <a:pPr lvl="0" algn="ctr"/>
                <a:r>
                  <a:rPr lang="en-US" sz="1200" dirty="0">
                    <a:solidFill>
                      <a:schemeClr val="bg1"/>
                    </a:solidFill>
                    <a:latin typeface="Roboto Condensed Light"/>
                    <a:ea typeface="Roboto Condensed Light"/>
                    <a:cs typeface="Roboto Condensed Light"/>
                  </a:rPr>
                  <a:t>Increasing loan delinquency rate</a:t>
                </a:r>
              </a:p>
            </p:txBody>
          </p:sp>
        </p:gr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0395" y="3269023"/>
              <a:ext cx="1150470" cy="1150470"/>
            </a:xfrm>
            <a:prstGeom prst="rect">
              <a:avLst/>
            </a:prstGeom>
          </p:spPr>
        </p:pic>
      </p:grpSp>
      <p:sp>
        <p:nvSpPr>
          <p:cNvPr id="2" name="Down Arrow 1"/>
          <p:cNvSpPr/>
          <p:nvPr/>
        </p:nvSpPr>
        <p:spPr>
          <a:xfrm>
            <a:off x="1733550" y="3206859"/>
            <a:ext cx="205740" cy="4800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p:cNvSpPr/>
          <p:nvPr/>
        </p:nvSpPr>
        <p:spPr>
          <a:xfrm>
            <a:off x="4220693" y="3206859"/>
            <a:ext cx="205740" cy="4800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p:cNvSpPr/>
          <p:nvPr/>
        </p:nvSpPr>
        <p:spPr>
          <a:xfrm>
            <a:off x="6737850" y="3206859"/>
            <a:ext cx="205740" cy="4800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14437" y="3848100"/>
            <a:ext cx="2449705" cy="307777"/>
          </a:xfrm>
          <a:prstGeom prst="rect">
            <a:avLst/>
          </a:prstGeom>
          <a:noFill/>
        </p:spPr>
        <p:txBody>
          <a:bodyPr wrap="square" rtlCol="0">
            <a:spAutoFit/>
          </a:bodyPr>
          <a:lstStyle/>
          <a:p>
            <a:r>
              <a:rPr lang="en-US" dirty="0">
                <a:latin typeface="Roboto" pitchFamily="2" charset="0"/>
                <a:ea typeface="Roboto" pitchFamily="2" charset="0"/>
                <a:cs typeface="Arial" panose="020B0604020202020204" pitchFamily="34" charset="0"/>
              </a:rPr>
              <a:t>Gradient Boosting algorithm</a:t>
            </a:r>
          </a:p>
        </p:txBody>
      </p:sp>
      <p:sp>
        <p:nvSpPr>
          <p:cNvPr id="4" name="TextBox 3"/>
          <p:cNvSpPr txBox="1"/>
          <p:nvPr/>
        </p:nvSpPr>
        <p:spPr>
          <a:xfrm>
            <a:off x="3120211" y="3842602"/>
            <a:ext cx="2517563" cy="738664"/>
          </a:xfrm>
          <a:prstGeom prst="rect">
            <a:avLst/>
          </a:prstGeom>
          <a:noFill/>
        </p:spPr>
        <p:txBody>
          <a:bodyPr wrap="square" rtlCol="0">
            <a:spAutoFit/>
          </a:bodyPr>
          <a:lstStyle/>
          <a:p>
            <a:pPr algn="ctr"/>
            <a:r>
              <a:rPr lang="it-IT" dirty="0">
                <a:latin typeface="Roboto" pitchFamily="2" charset="0"/>
                <a:ea typeface="Roboto" pitchFamily="2" charset="0"/>
              </a:rPr>
              <a:t>Average Profit per Investor: from $ -593 to $ 327</a:t>
            </a:r>
          </a:p>
          <a:p>
            <a:r>
              <a:rPr lang="it-IT" dirty="0">
                <a:latin typeface="Roboto" pitchFamily="2" charset="0"/>
                <a:ea typeface="Roboto" pitchFamily="2" charset="0"/>
              </a:rPr>
              <a:t>  </a:t>
            </a:r>
            <a:endParaRPr lang="en-US" dirty="0">
              <a:latin typeface="Roboto" pitchFamily="2" charset="0"/>
              <a:ea typeface="Roboto" pitchFamily="2" charset="0"/>
            </a:endParaRPr>
          </a:p>
        </p:txBody>
      </p:sp>
      <p:sp>
        <p:nvSpPr>
          <p:cNvPr id="6" name="TextBox 5"/>
          <p:cNvSpPr txBox="1"/>
          <p:nvPr/>
        </p:nvSpPr>
        <p:spPr>
          <a:xfrm>
            <a:off x="5907270" y="3848100"/>
            <a:ext cx="2148840" cy="307777"/>
          </a:xfrm>
          <a:prstGeom prst="rect">
            <a:avLst/>
          </a:prstGeom>
          <a:noFill/>
        </p:spPr>
        <p:txBody>
          <a:bodyPr wrap="square" rtlCol="0">
            <a:spAutoFit/>
          </a:bodyPr>
          <a:lstStyle/>
          <a:p>
            <a:r>
              <a:rPr lang="en-US" dirty="0">
                <a:latin typeface="Roboto" pitchFamily="2" charset="0"/>
                <a:ea typeface="Roboto" pitchFamily="2" charset="0"/>
              </a:rPr>
              <a:t>Shiny app and Tableau</a:t>
            </a:r>
          </a:p>
        </p:txBody>
      </p:sp>
    </p:spTree>
    <p:extLst>
      <p:ext uri="{BB962C8B-B14F-4D97-AF65-F5344CB8AC3E}">
        <p14:creationId xmlns:p14="http://schemas.microsoft.com/office/powerpoint/2010/main" val="419839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7" grpId="0" animBg="1"/>
      <p:bldP spid="28" grpId="0" animBg="1"/>
      <p:bldP spid="3" grpId="0"/>
      <p:bldP spid="4"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294986" y="369997"/>
            <a:ext cx="6534792" cy="766200"/>
          </a:xfrm>
          <a:prstGeom prst="rect">
            <a:avLst/>
          </a:prstGeom>
        </p:spPr>
        <p:txBody>
          <a:bodyPr lIns="91425" tIns="91425" rIns="91425" bIns="91425" anchor="ctr" anchorCtr="0">
            <a:noAutofit/>
          </a:bodyPr>
          <a:lstStyle/>
          <a:p>
            <a:pPr lvl="0" rtl="0">
              <a:spcBef>
                <a:spcPts val="0"/>
              </a:spcBef>
              <a:buNone/>
            </a:pPr>
            <a:r>
              <a:rPr lang="en-US" sz="1800" dirty="0"/>
              <a:t>Lending Club has difficulties attracting investors for several reasons</a:t>
            </a:r>
            <a:endParaRPr lang="en" sz="1800" dirty="0"/>
          </a:p>
        </p:txBody>
      </p:sp>
      <p:sp>
        <p:nvSpPr>
          <p:cNvPr id="191" name="Shape 191"/>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a:t>
            </a:fld>
            <a:endParaRPr lang="en"/>
          </a:p>
        </p:txBody>
      </p:sp>
      <p:grpSp>
        <p:nvGrpSpPr>
          <p:cNvPr id="8" name="Group 7"/>
          <p:cNvGrpSpPr/>
          <p:nvPr/>
        </p:nvGrpSpPr>
        <p:grpSpPr>
          <a:xfrm>
            <a:off x="3484358" y="1722728"/>
            <a:ext cx="1988289" cy="2559999"/>
            <a:chOff x="5436036" y="2924440"/>
            <a:chExt cx="1988289" cy="2559999"/>
          </a:xfrm>
        </p:grpSpPr>
        <p:grpSp>
          <p:nvGrpSpPr>
            <p:cNvPr id="9" name="Group 8"/>
            <p:cNvGrpSpPr/>
            <p:nvPr/>
          </p:nvGrpSpPr>
          <p:grpSpPr>
            <a:xfrm>
              <a:off x="5436036" y="2924440"/>
              <a:ext cx="1988289" cy="2559999"/>
              <a:chOff x="3186362" y="2785841"/>
              <a:chExt cx="1807535" cy="2355817"/>
            </a:xfrm>
          </p:grpSpPr>
          <p:sp>
            <p:nvSpPr>
              <p:cNvPr id="11" name="Rectangle 10"/>
              <p:cNvSpPr/>
              <p:nvPr/>
            </p:nvSpPr>
            <p:spPr>
              <a:xfrm>
                <a:off x="3186362" y="2785841"/>
                <a:ext cx="1807535" cy="181768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372142" y="2972042"/>
                <a:ext cx="1382232" cy="13822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186363" y="4603524"/>
                <a:ext cx="1807534" cy="538134"/>
              </a:xfrm>
              <a:prstGeom prst="rect">
                <a:avLst/>
              </a:prstGeom>
              <a:solidFill>
                <a:srgbClr val="3E5277"/>
              </a:solidFill>
            </p:spPr>
            <p:txBody>
              <a:bodyPr wrap="square" rtlCol="0">
                <a:spAutoFit/>
              </a:bodyPr>
              <a:lstStyle/>
              <a:p>
                <a:pPr algn="ctr"/>
                <a:r>
                  <a:rPr lang="en-US" sz="1600" dirty="0">
                    <a:solidFill>
                      <a:schemeClr val="bg1"/>
                    </a:solidFill>
                    <a:latin typeface="Roboto Condensed Light"/>
                    <a:ea typeface="Roboto Condensed Light"/>
                    <a:cs typeface="Roboto Condensed Light"/>
                  </a:rPr>
                  <a:t>Lack of interest </a:t>
                </a:r>
                <a:r>
                  <a:rPr lang="en-US" altLang="zh-CN" sz="1600" dirty="0">
                    <a:solidFill>
                      <a:schemeClr val="bg1"/>
                    </a:solidFill>
                    <a:latin typeface="Roboto Condensed Light"/>
                    <a:ea typeface="Roboto Condensed Light"/>
                    <a:cs typeface="Roboto Condensed Light"/>
                  </a:rPr>
                  <a:t>alignment</a:t>
                </a:r>
                <a:endParaRPr lang="en-US" sz="1600" dirty="0">
                  <a:solidFill>
                    <a:schemeClr val="bg1"/>
                  </a:solidFill>
                  <a:latin typeface="Roboto Condensed Light"/>
                  <a:ea typeface="Roboto Condensed Light"/>
                  <a:cs typeface="Roboto Condensed Light"/>
                </a:endParaRPr>
              </a:p>
            </p:txBody>
          </p:sp>
        </p:gr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63636"/>
            <a:stretch/>
          </p:blipFill>
          <p:spPr>
            <a:xfrm>
              <a:off x="5841453" y="3344032"/>
              <a:ext cx="1177453" cy="1001006"/>
            </a:xfrm>
            <a:prstGeom prst="rect">
              <a:avLst/>
            </a:prstGeom>
          </p:spPr>
        </p:pic>
      </p:grpSp>
      <p:grpSp>
        <p:nvGrpSpPr>
          <p:cNvPr id="5" name="Group 4"/>
          <p:cNvGrpSpPr/>
          <p:nvPr/>
        </p:nvGrpSpPr>
        <p:grpSpPr>
          <a:xfrm>
            <a:off x="5930743" y="1722726"/>
            <a:ext cx="1988289" cy="2560002"/>
            <a:chOff x="3302609" y="2924443"/>
            <a:chExt cx="1988289" cy="2560002"/>
          </a:xfrm>
        </p:grpSpPr>
        <p:grpSp>
          <p:nvGrpSpPr>
            <p:cNvPr id="14" name="Group 13"/>
            <p:cNvGrpSpPr/>
            <p:nvPr/>
          </p:nvGrpSpPr>
          <p:grpSpPr>
            <a:xfrm>
              <a:off x="3302609" y="2924443"/>
              <a:ext cx="1988289" cy="2560002"/>
              <a:chOff x="3186362" y="2785841"/>
              <a:chExt cx="1807535" cy="2355816"/>
            </a:xfrm>
          </p:grpSpPr>
          <p:sp>
            <p:nvSpPr>
              <p:cNvPr id="15" name="Rectangle 14"/>
              <p:cNvSpPr/>
              <p:nvPr/>
            </p:nvSpPr>
            <p:spPr>
              <a:xfrm>
                <a:off x="3186362" y="2785841"/>
                <a:ext cx="1807535" cy="1817683"/>
              </a:xfrm>
              <a:prstGeom prst="rect">
                <a:avLst/>
              </a:prstGeom>
              <a:solidFill>
                <a:srgbClr val="C7D3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372142" y="2972042"/>
                <a:ext cx="1382232" cy="13822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186363" y="4603524"/>
                <a:ext cx="1807534" cy="538133"/>
              </a:xfrm>
              <a:prstGeom prst="rect">
                <a:avLst/>
              </a:prstGeom>
              <a:solidFill>
                <a:srgbClr val="3E5277"/>
              </a:solidFill>
            </p:spPr>
            <p:txBody>
              <a:bodyPr wrap="square" rtlCol="0">
                <a:spAutoFit/>
              </a:bodyPr>
              <a:lstStyle/>
              <a:p>
                <a:pPr algn="ctr"/>
                <a:r>
                  <a:rPr lang="en-US" sz="1600" dirty="0">
                    <a:solidFill>
                      <a:schemeClr val="bg1"/>
                    </a:solidFill>
                    <a:latin typeface="Roboto Condensed Light"/>
                    <a:ea typeface="Roboto Condensed Light"/>
                    <a:cs typeface="Roboto Condensed Light"/>
                  </a:rPr>
                  <a:t>Choice overloaded interface</a:t>
                </a:r>
              </a:p>
            </p:txBody>
          </p:sp>
        </p:gr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64165"/>
            <a:stretch/>
          </p:blipFill>
          <p:spPr>
            <a:xfrm>
              <a:off x="3629107" y="3344032"/>
              <a:ext cx="1246645" cy="1075461"/>
            </a:xfrm>
            <a:prstGeom prst="rect">
              <a:avLst/>
            </a:prstGeom>
          </p:spPr>
        </p:pic>
      </p:grpSp>
      <p:grpSp>
        <p:nvGrpSpPr>
          <p:cNvPr id="21" name="Group 20"/>
          <p:cNvGrpSpPr/>
          <p:nvPr/>
        </p:nvGrpSpPr>
        <p:grpSpPr>
          <a:xfrm>
            <a:off x="1037973" y="1722728"/>
            <a:ext cx="1988289" cy="2560000"/>
            <a:chOff x="3212861" y="2924440"/>
            <a:chExt cx="1988289" cy="2560000"/>
          </a:xfrm>
        </p:grpSpPr>
        <p:grpSp>
          <p:nvGrpSpPr>
            <p:cNvPr id="22" name="Group 21"/>
            <p:cNvGrpSpPr/>
            <p:nvPr/>
          </p:nvGrpSpPr>
          <p:grpSpPr>
            <a:xfrm>
              <a:off x="3212861" y="2924440"/>
              <a:ext cx="1988289" cy="2560000"/>
              <a:chOff x="3186362" y="2785841"/>
              <a:chExt cx="1807535" cy="2355817"/>
            </a:xfrm>
          </p:grpSpPr>
          <p:sp>
            <p:nvSpPr>
              <p:cNvPr id="24" name="Rectangle 23"/>
              <p:cNvSpPr/>
              <p:nvPr/>
            </p:nvSpPr>
            <p:spPr>
              <a:xfrm>
                <a:off x="3186362" y="2785841"/>
                <a:ext cx="1807535" cy="1817683"/>
              </a:xfrm>
              <a:prstGeom prst="rect">
                <a:avLst/>
              </a:prstGeom>
              <a:solidFill>
                <a:srgbClr val="8DC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372142" y="2972042"/>
                <a:ext cx="1382232" cy="13822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186363" y="4603524"/>
                <a:ext cx="1807534" cy="538134"/>
              </a:xfrm>
              <a:prstGeom prst="rect">
                <a:avLst/>
              </a:prstGeom>
              <a:solidFill>
                <a:srgbClr val="3E5277"/>
              </a:solidFill>
            </p:spPr>
            <p:txBody>
              <a:bodyPr wrap="square" rtlCol="0">
                <a:spAutoFit/>
              </a:bodyPr>
              <a:lstStyle/>
              <a:p>
                <a:pPr lvl="0" algn="ctr"/>
                <a:r>
                  <a:rPr lang="en-US" sz="1600" dirty="0">
                    <a:solidFill>
                      <a:schemeClr val="bg1"/>
                    </a:solidFill>
                    <a:latin typeface="Roboto Condensed Light"/>
                    <a:ea typeface="Roboto Condensed Light"/>
                    <a:cs typeface="Roboto Condensed Light"/>
                  </a:rPr>
                  <a:t>Increasing loan delinquency rate</a:t>
                </a:r>
              </a:p>
            </p:txBody>
          </p:sp>
        </p:gr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0395" y="3269023"/>
              <a:ext cx="1150470" cy="1150470"/>
            </a:xfrm>
            <a:prstGeom prst="rect">
              <a:avLst/>
            </a:prstGeom>
          </p:spPr>
        </p:pic>
      </p:grpSp>
    </p:spTree>
    <p:extLst>
      <p:ext uri="{BB962C8B-B14F-4D97-AF65-F5344CB8AC3E}">
        <p14:creationId xmlns:p14="http://schemas.microsoft.com/office/powerpoint/2010/main" val="13198315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294986" y="369997"/>
            <a:ext cx="6534792" cy="766200"/>
          </a:xfrm>
          <a:prstGeom prst="rect">
            <a:avLst/>
          </a:prstGeom>
        </p:spPr>
        <p:txBody>
          <a:bodyPr lIns="91425" tIns="91425" rIns="91425" bIns="91425" anchor="ctr" anchorCtr="0">
            <a:noAutofit/>
          </a:bodyPr>
          <a:lstStyle/>
          <a:p>
            <a:pPr lvl="0" rtl="0">
              <a:spcBef>
                <a:spcPts val="0"/>
              </a:spcBef>
              <a:buNone/>
            </a:pPr>
            <a:r>
              <a:rPr lang="en" sz="1800" dirty="0"/>
              <a:t>Next Steps</a:t>
            </a:r>
          </a:p>
        </p:txBody>
      </p:sp>
      <p:grpSp>
        <p:nvGrpSpPr>
          <p:cNvPr id="8" name="Group 7"/>
          <p:cNvGrpSpPr/>
          <p:nvPr/>
        </p:nvGrpSpPr>
        <p:grpSpPr>
          <a:xfrm>
            <a:off x="3759758" y="1492693"/>
            <a:ext cx="1161337" cy="1447649"/>
            <a:chOff x="5436036" y="2924440"/>
            <a:chExt cx="1988289" cy="2729666"/>
          </a:xfrm>
        </p:grpSpPr>
        <p:grpSp>
          <p:nvGrpSpPr>
            <p:cNvPr id="9" name="Group 8"/>
            <p:cNvGrpSpPr/>
            <p:nvPr/>
          </p:nvGrpSpPr>
          <p:grpSpPr>
            <a:xfrm>
              <a:off x="5436036" y="2924440"/>
              <a:ext cx="1988289" cy="2729666"/>
              <a:chOff x="3186362" y="2785841"/>
              <a:chExt cx="1807535" cy="2511951"/>
            </a:xfrm>
          </p:grpSpPr>
          <p:sp>
            <p:nvSpPr>
              <p:cNvPr id="11" name="Rectangle 10"/>
              <p:cNvSpPr/>
              <p:nvPr/>
            </p:nvSpPr>
            <p:spPr>
              <a:xfrm>
                <a:off x="3186362" y="2785841"/>
                <a:ext cx="1807535" cy="181768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372142" y="2972042"/>
                <a:ext cx="1382232" cy="13822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186364" y="4603524"/>
                <a:ext cx="1807533" cy="694268"/>
              </a:xfrm>
              <a:prstGeom prst="rect">
                <a:avLst/>
              </a:prstGeom>
              <a:solidFill>
                <a:srgbClr val="3E5277"/>
              </a:solidFill>
            </p:spPr>
            <p:txBody>
              <a:bodyPr wrap="square" rtlCol="0">
                <a:spAutoFit/>
              </a:bodyPr>
              <a:lstStyle/>
              <a:p>
                <a:pPr algn="ctr"/>
                <a:r>
                  <a:rPr lang="en-US" sz="1000" dirty="0">
                    <a:solidFill>
                      <a:schemeClr val="bg1"/>
                    </a:solidFill>
                    <a:latin typeface="Roboto Condensed Light"/>
                    <a:ea typeface="Roboto Condensed Light"/>
                    <a:cs typeface="Roboto Condensed Light"/>
                  </a:rPr>
                  <a:t>Lack of interest </a:t>
                </a:r>
                <a:r>
                  <a:rPr lang="en-US" altLang="zh-CN" sz="1000" dirty="0">
                    <a:solidFill>
                      <a:schemeClr val="bg1"/>
                    </a:solidFill>
                    <a:latin typeface="Roboto Condensed Light"/>
                    <a:ea typeface="Roboto Condensed Light"/>
                    <a:cs typeface="Roboto Condensed Light"/>
                  </a:rPr>
                  <a:t>alignment</a:t>
                </a:r>
                <a:endParaRPr lang="en-US" sz="1000" dirty="0">
                  <a:solidFill>
                    <a:schemeClr val="bg1"/>
                  </a:solidFill>
                  <a:latin typeface="Roboto Condensed Light"/>
                  <a:ea typeface="Roboto Condensed Light"/>
                  <a:cs typeface="Roboto Condensed Light"/>
                </a:endParaRPr>
              </a:p>
            </p:txBody>
          </p:sp>
        </p:gr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63636"/>
            <a:stretch/>
          </p:blipFill>
          <p:spPr>
            <a:xfrm>
              <a:off x="5841453" y="3344032"/>
              <a:ext cx="1177453" cy="1001006"/>
            </a:xfrm>
            <a:prstGeom prst="rect">
              <a:avLst/>
            </a:prstGeom>
          </p:spPr>
        </p:pic>
      </p:grpSp>
      <p:grpSp>
        <p:nvGrpSpPr>
          <p:cNvPr id="5" name="Group 4"/>
          <p:cNvGrpSpPr/>
          <p:nvPr/>
        </p:nvGrpSpPr>
        <p:grpSpPr>
          <a:xfrm>
            <a:off x="6206143" y="1492690"/>
            <a:ext cx="1346357" cy="1447652"/>
            <a:chOff x="3302609" y="2924443"/>
            <a:chExt cx="1988289" cy="2821982"/>
          </a:xfrm>
        </p:grpSpPr>
        <p:grpSp>
          <p:nvGrpSpPr>
            <p:cNvPr id="14" name="Group 13"/>
            <p:cNvGrpSpPr/>
            <p:nvPr/>
          </p:nvGrpSpPr>
          <p:grpSpPr>
            <a:xfrm>
              <a:off x="3302609" y="2924443"/>
              <a:ext cx="1988289" cy="2821982"/>
              <a:chOff x="3186362" y="2785841"/>
              <a:chExt cx="1807535" cy="2596900"/>
            </a:xfrm>
          </p:grpSpPr>
          <p:sp>
            <p:nvSpPr>
              <p:cNvPr id="15" name="Rectangle 14"/>
              <p:cNvSpPr/>
              <p:nvPr/>
            </p:nvSpPr>
            <p:spPr>
              <a:xfrm>
                <a:off x="3186362" y="2785841"/>
                <a:ext cx="1807535" cy="1817683"/>
              </a:xfrm>
              <a:prstGeom prst="rect">
                <a:avLst/>
              </a:prstGeom>
              <a:solidFill>
                <a:srgbClr val="C7D3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372142" y="2972042"/>
                <a:ext cx="1382232" cy="13822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186363" y="4603524"/>
                <a:ext cx="1807534" cy="779217"/>
              </a:xfrm>
              <a:prstGeom prst="rect">
                <a:avLst/>
              </a:prstGeom>
              <a:solidFill>
                <a:srgbClr val="3E5277"/>
              </a:solidFill>
            </p:spPr>
            <p:txBody>
              <a:bodyPr wrap="square" rtlCol="0">
                <a:spAutoFit/>
              </a:bodyPr>
              <a:lstStyle/>
              <a:p>
                <a:pPr algn="ctr"/>
                <a:r>
                  <a:rPr lang="en-US" sz="1000" dirty="0">
                    <a:solidFill>
                      <a:schemeClr val="bg1"/>
                    </a:solidFill>
                    <a:latin typeface="Roboto Condensed Light"/>
                    <a:ea typeface="Roboto Condensed Light"/>
                    <a:cs typeface="Roboto Condensed Light"/>
                  </a:rPr>
                  <a:t>Choice overloaded interface</a:t>
                </a:r>
              </a:p>
            </p:txBody>
          </p:sp>
        </p:gr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64165"/>
            <a:stretch/>
          </p:blipFill>
          <p:spPr>
            <a:xfrm>
              <a:off x="3629107" y="3344032"/>
              <a:ext cx="1246645" cy="1075461"/>
            </a:xfrm>
            <a:prstGeom prst="rect">
              <a:avLst/>
            </a:prstGeom>
          </p:spPr>
        </p:pic>
      </p:grpSp>
      <p:grpSp>
        <p:nvGrpSpPr>
          <p:cNvPr id="21" name="Group 20"/>
          <p:cNvGrpSpPr/>
          <p:nvPr/>
        </p:nvGrpSpPr>
        <p:grpSpPr>
          <a:xfrm>
            <a:off x="1313373" y="1492692"/>
            <a:ext cx="1161337" cy="1447652"/>
            <a:chOff x="3212861" y="2924440"/>
            <a:chExt cx="1988289" cy="2729669"/>
          </a:xfrm>
        </p:grpSpPr>
        <p:grpSp>
          <p:nvGrpSpPr>
            <p:cNvPr id="22" name="Group 21"/>
            <p:cNvGrpSpPr/>
            <p:nvPr/>
          </p:nvGrpSpPr>
          <p:grpSpPr>
            <a:xfrm>
              <a:off x="3212861" y="2924440"/>
              <a:ext cx="1988289" cy="2729669"/>
              <a:chOff x="3186362" y="2785841"/>
              <a:chExt cx="1807535" cy="2511953"/>
            </a:xfrm>
          </p:grpSpPr>
          <p:sp>
            <p:nvSpPr>
              <p:cNvPr id="24" name="Rectangle 23"/>
              <p:cNvSpPr/>
              <p:nvPr/>
            </p:nvSpPr>
            <p:spPr>
              <a:xfrm>
                <a:off x="3186362" y="2785841"/>
                <a:ext cx="1807535" cy="1817683"/>
              </a:xfrm>
              <a:prstGeom prst="rect">
                <a:avLst/>
              </a:prstGeom>
              <a:solidFill>
                <a:srgbClr val="8DC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372142" y="2972042"/>
                <a:ext cx="1382232" cy="13822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186364" y="4603526"/>
                <a:ext cx="1807533" cy="694268"/>
              </a:xfrm>
              <a:prstGeom prst="rect">
                <a:avLst/>
              </a:prstGeom>
              <a:solidFill>
                <a:srgbClr val="3E5277"/>
              </a:solidFill>
            </p:spPr>
            <p:txBody>
              <a:bodyPr wrap="square" rtlCol="0">
                <a:spAutoFit/>
              </a:bodyPr>
              <a:lstStyle/>
              <a:p>
                <a:pPr lvl="0" algn="ctr"/>
                <a:r>
                  <a:rPr lang="en-US" sz="1000" dirty="0">
                    <a:solidFill>
                      <a:schemeClr val="bg1"/>
                    </a:solidFill>
                    <a:latin typeface="Roboto Condensed Light"/>
                    <a:ea typeface="Roboto Condensed Light"/>
                    <a:cs typeface="Roboto Condensed Light"/>
                  </a:rPr>
                  <a:t>Increasing loan delinquency rate</a:t>
                </a:r>
              </a:p>
            </p:txBody>
          </p:sp>
        </p:gr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0395" y="3269023"/>
              <a:ext cx="1150470" cy="1150470"/>
            </a:xfrm>
            <a:prstGeom prst="rect">
              <a:avLst/>
            </a:prstGeom>
          </p:spPr>
        </p:pic>
      </p:grpSp>
      <p:sp>
        <p:nvSpPr>
          <p:cNvPr id="2" name="Down Arrow 1"/>
          <p:cNvSpPr/>
          <p:nvPr/>
        </p:nvSpPr>
        <p:spPr>
          <a:xfrm>
            <a:off x="1761208" y="3047022"/>
            <a:ext cx="205740" cy="2133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p:cNvSpPr/>
          <p:nvPr/>
        </p:nvSpPr>
        <p:spPr>
          <a:xfrm>
            <a:off x="4248351" y="3047022"/>
            <a:ext cx="205740" cy="2133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p:cNvSpPr/>
          <p:nvPr/>
        </p:nvSpPr>
        <p:spPr>
          <a:xfrm>
            <a:off x="6765508" y="3047022"/>
            <a:ext cx="205740" cy="2133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53038" y="3380293"/>
            <a:ext cx="2449705" cy="307777"/>
          </a:xfrm>
          <a:prstGeom prst="rect">
            <a:avLst/>
          </a:prstGeom>
          <a:noFill/>
        </p:spPr>
        <p:txBody>
          <a:bodyPr wrap="square" rtlCol="0">
            <a:spAutoFit/>
          </a:bodyPr>
          <a:lstStyle/>
          <a:p>
            <a:r>
              <a:rPr lang="en-US" dirty="0">
                <a:latin typeface="Roboto" pitchFamily="2" charset="0"/>
                <a:ea typeface="Roboto" pitchFamily="2" charset="0"/>
                <a:cs typeface="Arial" panose="020B0604020202020204" pitchFamily="34" charset="0"/>
              </a:rPr>
              <a:t>Gradient Boosting algorithm</a:t>
            </a:r>
          </a:p>
        </p:txBody>
      </p:sp>
      <p:sp>
        <p:nvSpPr>
          <p:cNvPr id="4" name="TextBox 3"/>
          <p:cNvSpPr txBox="1"/>
          <p:nvPr/>
        </p:nvSpPr>
        <p:spPr>
          <a:xfrm>
            <a:off x="3158812" y="3380293"/>
            <a:ext cx="2517563" cy="738664"/>
          </a:xfrm>
          <a:prstGeom prst="rect">
            <a:avLst/>
          </a:prstGeom>
          <a:noFill/>
        </p:spPr>
        <p:txBody>
          <a:bodyPr wrap="square" rtlCol="0">
            <a:spAutoFit/>
          </a:bodyPr>
          <a:lstStyle/>
          <a:p>
            <a:pPr algn="ctr"/>
            <a:r>
              <a:rPr lang="it-IT" dirty="0">
                <a:latin typeface="Roboto" pitchFamily="2" charset="0"/>
                <a:ea typeface="Roboto" pitchFamily="2" charset="0"/>
              </a:rPr>
              <a:t>Average Profit per Investor: from $ -593 to $ 327</a:t>
            </a:r>
          </a:p>
          <a:p>
            <a:r>
              <a:rPr lang="it-IT" dirty="0">
                <a:latin typeface="Roboto" pitchFamily="2" charset="0"/>
                <a:ea typeface="Roboto" pitchFamily="2" charset="0"/>
              </a:rPr>
              <a:t>  </a:t>
            </a:r>
            <a:endParaRPr lang="en-US" dirty="0">
              <a:latin typeface="Roboto" pitchFamily="2" charset="0"/>
              <a:ea typeface="Roboto" pitchFamily="2" charset="0"/>
            </a:endParaRPr>
          </a:p>
        </p:txBody>
      </p:sp>
      <p:sp>
        <p:nvSpPr>
          <p:cNvPr id="6" name="TextBox 5"/>
          <p:cNvSpPr txBox="1"/>
          <p:nvPr/>
        </p:nvSpPr>
        <p:spPr>
          <a:xfrm>
            <a:off x="5945871" y="3380293"/>
            <a:ext cx="2148840" cy="307777"/>
          </a:xfrm>
          <a:prstGeom prst="rect">
            <a:avLst/>
          </a:prstGeom>
          <a:noFill/>
        </p:spPr>
        <p:txBody>
          <a:bodyPr wrap="square" rtlCol="0">
            <a:spAutoFit/>
          </a:bodyPr>
          <a:lstStyle/>
          <a:p>
            <a:r>
              <a:rPr lang="en-US" dirty="0">
                <a:latin typeface="Roboto" pitchFamily="2" charset="0"/>
                <a:ea typeface="Roboto" pitchFamily="2" charset="0"/>
              </a:rPr>
              <a:t>Shiny app and Tableau</a:t>
            </a:r>
          </a:p>
        </p:txBody>
      </p:sp>
      <p:sp>
        <p:nvSpPr>
          <p:cNvPr id="29" name="Down Arrow 28"/>
          <p:cNvSpPr/>
          <p:nvPr/>
        </p:nvSpPr>
        <p:spPr>
          <a:xfrm>
            <a:off x="1761208" y="4026324"/>
            <a:ext cx="205740" cy="2133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p:cNvSpPr/>
          <p:nvPr/>
        </p:nvSpPr>
        <p:spPr>
          <a:xfrm>
            <a:off x="4248351" y="4026324"/>
            <a:ext cx="205740" cy="2133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p:cNvSpPr/>
          <p:nvPr/>
        </p:nvSpPr>
        <p:spPr>
          <a:xfrm>
            <a:off x="6765508" y="4026324"/>
            <a:ext cx="205740" cy="2133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842894" y="4281226"/>
            <a:ext cx="2418965" cy="307777"/>
          </a:xfrm>
          <a:prstGeom prst="rect">
            <a:avLst/>
          </a:prstGeom>
          <a:noFill/>
        </p:spPr>
        <p:txBody>
          <a:bodyPr wrap="square" rtlCol="0">
            <a:spAutoFit/>
          </a:bodyPr>
          <a:lstStyle/>
          <a:p>
            <a:r>
              <a:rPr lang="en-US" dirty="0">
                <a:solidFill>
                  <a:srgbClr val="FF0000"/>
                </a:solidFill>
                <a:latin typeface="Roboto" pitchFamily="2" charset="0"/>
                <a:ea typeface="Roboto" pitchFamily="2" charset="0"/>
              </a:rPr>
              <a:t>More advanced techniques</a:t>
            </a:r>
          </a:p>
        </p:txBody>
      </p:sp>
      <p:sp>
        <p:nvSpPr>
          <p:cNvPr id="20" name="TextBox 19"/>
          <p:cNvSpPr txBox="1"/>
          <p:nvPr/>
        </p:nvSpPr>
        <p:spPr>
          <a:xfrm>
            <a:off x="3520641" y="4289628"/>
            <a:ext cx="1866900" cy="307777"/>
          </a:xfrm>
          <a:prstGeom prst="rect">
            <a:avLst/>
          </a:prstGeom>
          <a:noFill/>
        </p:spPr>
        <p:txBody>
          <a:bodyPr wrap="square" rtlCol="0">
            <a:spAutoFit/>
          </a:bodyPr>
          <a:lstStyle/>
          <a:p>
            <a:r>
              <a:rPr lang="en-US" dirty="0">
                <a:solidFill>
                  <a:srgbClr val="FF0000"/>
                </a:solidFill>
                <a:latin typeface="Roboto" pitchFamily="2" charset="0"/>
                <a:ea typeface="Roboto" pitchFamily="2" charset="0"/>
              </a:rPr>
              <a:t>New business model</a:t>
            </a:r>
          </a:p>
        </p:txBody>
      </p:sp>
      <p:sp>
        <p:nvSpPr>
          <p:cNvPr id="32" name="TextBox 31"/>
          <p:cNvSpPr txBox="1"/>
          <p:nvPr/>
        </p:nvSpPr>
        <p:spPr>
          <a:xfrm>
            <a:off x="6390685" y="4298972"/>
            <a:ext cx="1259212" cy="316180"/>
          </a:xfrm>
          <a:prstGeom prst="rect">
            <a:avLst/>
          </a:prstGeom>
          <a:noFill/>
        </p:spPr>
        <p:txBody>
          <a:bodyPr wrap="square" rtlCol="0">
            <a:spAutoFit/>
          </a:bodyPr>
          <a:lstStyle/>
          <a:p>
            <a:r>
              <a:rPr lang="en-US" dirty="0">
                <a:solidFill>
                  <a:srgbClr val="FF0000"/>
                </a:solidFill>
                <a:latin typeface="Roboto" pitchFamily="2" charset="0"/>
                <a:ea typeface="Roboto" pitchFamily="2" charset="0"/>
              </a:rPr>
              <a:t>Integration</a:t>
            </a:r>
          </a:p>
        </p:txBody>
      </p:sp>
      <p:sp>
        <p:nvSpPr>
          <p:cNvPr id="35" name="Shape 191"/>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r>
              <a:rPr lang="en" dirty="0"/>
              <a:t>39</a:t>
            </a:r>
          </a:p>
        </p:txBody>
      </p:sp>
    </p:spTree>
    <p:extLst>
      <p:ext uri="{BB962C8B-B14F-4D97-AF65-F5344CB8AC3E}">
        <p14:creationId xmlns:p14="http://schemas.microsoft.com/office/powerpoint/2010/main" val="2526423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Shape 541"/>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41</a:t>
            </a:fld>
            <a:endParaRPr lang="en"/>
          </a:p>
        </p:txBody>
      </p:sp>
      <p:sp>
        <p:nvSpPr>
          <p:cNvPr id="542" name="Shape 542"/>
          <p:cNvSpPr txBox="1">
            <a:spLocks noGrp="1"/>
          </p:cNvSpPr>
          <p:nvPr>
            <p:ph type="ctrTitle" idx="4294967295"/>
          </p:nvPr>
        </p:nvSpPr>
        <p:spPr>
          <a:xfrm>
            <a:off x="1275150" y="1771547"/>
            <a:ext cx="6593700" cy="1159800"/>
          </a:xfrm>
          <a:prstGeom prst="rect">
            <a:avLst/>
          </a:prstGeom>
        </p:spPr>
        <p:txBody>
          <a:bodyPr lIns="91425" tIns="91425" rIns="91425" bIns="91425" anchor="ctr" anchorCtr="0">
            <a:noAutofit/>
          </a:bodyPr>
          <a:lstStyle/>
          <a:p>
            <a:pPr lvl="0" algn="ctr" rtl="0">
              <a:spcBef>
                <a:spcPts val="0"/>
              </a:spcBef>
              <a:buNone/>
            </a:pPr>
            <a:r>
              <a:rPr lang="en" sz="6000">
                <a:solidFill>
                  <a:srgbClr val="FF9800"/>
                </a:solidFill>
              </a:rPr>
              <a:t>THANKS!</a:t>
            </a:r>
          </a:p>
        </p:txBody>
      </p:sp>
      <p:sp>
        <p:nvSpPr>
          <p:cNvPr id="543" name="Shape 543"/>
          <p:cNvSpPr txBox="1">
            <a:spLocks noGrp="1"/>
          </p:cNvSpPr>
          <p:nvPr>
            <p:ph type="subTitle" idx="4294967295"/>
          </p:nvPr>
        </p:nvSpPr>
        <p:spPr>
          <a:xfrm>
            <a:off x="1275150" y="3230000"/>
            <a:ext cx="6593700" cy="1342199"/>
          </a:xfrm>
          <a:prstGeom prst="rect">
            <a:avLst/>
          </a:prstGeom>
        </p:spPr>
        <p:txBody>
          <a:bodyPr lIns="91425" tIns="91425" rIns="91425" bIns="91425" anchor="ctr" anchorCtr="0">
            <a:noAutofit/>
          </a:bodyPr>
          <a:lstStyle/>
          <a:p>
            <a:pPr lvl="0" algn="ctr" rtl="0">
              <a:spcBef>
                <a:spcPts val="0"/>
              </a:spcBef>
              <a:spcAft>
                <a:spcPts val="0"/>
              </a:spcAft>
              <a:buClr>
                <a:schemeClr val="dk1"/>
              </a:buClr>
              <a:buSzPct val="55000"/>
              <a:buFont typeface="Arial"/>
              <a:buNone/>
            </a:pPr>
            <a:endParaRPr sz="2000" b="1"/>
          </a:p>
        </p:txBody>
      </p:sp>
    </p:spTree>
    <p:extLst>
      <p:ext uri="{BB962C8B-B14F-4D97-AF65-F5344CB8AC3E}">
        <p14:creationId xmlns:p14="http://schemas.microsoft.com/office/powerpoint/2010/main" val="814821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ctrTitle"/>
          </p:nvPr>
        </p:nvSpPr>
        <p:spPr>
          <a:xfrm>
            <a:off x="463525" y="2871148"/>
            <a:ext cx="4094400" cy="1159800"/>
          </a:xfrm>
          <a:prstGeom prst="rect">
            <a:avLst/>
          </a:prstGeom>
        </p:spPr>
        <p:txBody>
          <a:bodyPr lIns="91425" tIns="91425" rIns="91425" bIns="91425" anchor="b" anchorCtr="0">
            <a:noAutofit/>
          </a:bodyPr>
          <a:lstStyle/>
          <a:p>
            <a:pPr lvl="0" rtl="0">
              <a:spcBef>
                <a:spcPts val="0"/>
              </a:spcBef>
              <a:buNone/>
            </a:pPr>
            <a:r>
              <a:rPr lang="en-US" dirty="0"/>
              <a:t>Appendix</a:t>
            </a:r>
            <a:endParaRPr lang="en" dirty="0"/>
          </a:p>
        </p:txBody>
      </p:sp>
      <p:sp>
        <p:nvSpPr>
          <p:cNvPr id="222" name="Shape 222"/>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42</a:t>
            </a:fld>
            <a:endParaRPr lang="en"/>
          </a:p>
        </p:txBody>
      </p:sp>
      <p:sp>
        <p:nvSpPr>
          <p:cNvPr id="223" name="Shape 223"/>
          <p:cNvSpPr txBox="1"/>
          <p:nvPr/>
        </p:nvSpPr>
        <p:spPr>
          <a:xfrm>
            <a:off x="463525" y="0"/>
            <a:ext cx="2181600" cy="3136200"/>
          </a:xfrm>
          <a:prstGeom prst="rect">
            <a:avLst/>
          </a:prstGeom>
          <a:noFill/>
          <a:ln>
            <a:noFill/>
          </a:ln>
        </p:spPr>
        <p:txBody>
          <a:bodyPr lIns="91425" tIns="91425" rIns="91425" bIns="91425" anchor="b" anchorCtr="0">
            <a:noAutofit/>
          </a:bodyPr>
          <a:lstStyle/>
          <a:p>
            <a:pPr lvl="0">
              <a:spcBef>
                <a:spcPts val="0"/>
              </a:spcBef>
              <a:buNone/>
            </a:pPr>
            <a:r>
              <a:rPr lang="en-US" sz="12000" b="1" dirty="0">
                <a:solidFill>
                  <a:srgbClr val="3F5378"/>
                </a:solidFill>
                <a:latin typeface="Roboto Condensed"/>
                <a:ea typeface="Roboto Condensed"/>
                <a:cs typeface="Roboto Condensed"/>
                <a:sym typeface="Roboto Condensed"/>
              </a:rPr>
              <a:t>7</a:t>
            </a:r>
            <a:endParaRPr lang="en" sz="12000" b="1" dirty="0">
              <a:solidFill>
                <a:srgbClr val="3F5378"/>
              </a:solidFill>
              <a:latin typeface="Roboto Condensed"/>
              <a:ea typeface="Roboto Condensed"/>
              <a:cs typeface="Roboto Condensed"/>
              <a:sym typeface="Roboto Condensed"/>
            </a:endParaRPr>
          </a:p>
        </p:txBody>
      </p:sp>
      <p:sp>
        <p:nvSpPr>
          <p:cNvPr id="2" name="Subtitle 1"/>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393905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814275" y="392575"/>
            <a:ext cx="5258400" cy="766200"/>
          </a:xfrm>
          <a:prstGeom prst="rect">
            <a:avLst/>
          </a:prstGeom>
        </p:spPr>
        <p:txBody>
          <a:bodyPr lIns="91425" tIns="91425" rIns="91425" bIns="91425" anchor="ctr" anchorCtr="0">
            <a:noAutofit/>
          </a:bodyPr>
          <a:lstStyle/>
          <a:p>
            <a:pPr lvl="0"/>
            <a:r>
              <a:rPr lang="en-US" dirty="0"/>
              <a:t>New Data was collected to calculate their probability of fully paid by running our model</a:t>
            </a:r>
            <a:endParaRPr lang="en" dirty="0"/>
          </a:p>
        </p:txBody>
      </p:sp>
      <p:sp>
        <p:nvSpPr>
          <p:cNvPr id="247" name="Shape 247"/>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43</a:t>
            </a:fld>
            <a:endParaRPr lang="en"/>
          </a:p>
        </p:txBody>
      </p:sp>
      <p:grpSp>
        <p:nvGrpSpPr>
          <p:cNvPr id="249" name="Shape 249"/>
          <p:cNvGrpSpPr/>
          <p:nvPr/>
        </p:nvGrpSpPr>
        <p:grpSpPr>
          <a:xfrm>
            <a:off x="293682" y="574116"/>
            <a:ext cx="309041" cy="403122"/>
            <a:chOff x="590250" y="244200"/>
            <a:chExt cx="407975" cy="532175"/>
          </a:xfrm>
        </p:grpSpPr>
        <p:sp>
          <p:nvSpPr>
            <p:cNvPr id="250" name="Shape 250"/>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1" name="Shape 251"/>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3" name="Shape 253"/>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4" name="Shape 254"/>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5" name="Shape 255"/>
            <p:cNvSpPr/>
            <p:nvPr/>
          </p:nvSpPr>
          <p:spPr>
            <a:xfrm>
              <a:off x="649925" y="590050"/>
              <a:ext cx="133975" cy="25"/>
            </a:xfrm>
            <a:custGeom>
              <a:avLst/>
              <a:gdLst/>
              <a:ahLst/>
              <a:cxnLst/>
              <a:rect l="0" t="0" r="0" b="0"/>
              <a:pathLst>
                <a:path w="5359" h="1" fill="none" extrusionOk="0">
                  <a:moveTo>
                    <a:pt x="5358" y="0"/>
                  </a:moveTo>
                  <a:lnTo>
                    <a:pt x="0" y="0"/>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6" name="Shape 256"/>
            <p:cNvSpPr/>
            <p:nvPr/>
          </p:nvSpPr>
          <p:spPr>
            <a:xfrm>
              <a:off x="649925" y="5346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7" name="Shape 257"/>
            <p:cNvSpPr/>
            <p:nvPr/>
          </p:nvSpPr>
          <p:spPr>
            <a:xfrm>
              <a:off x="649925" y="4798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8" name="Shape 258"/>
            <p:cNvSpPr/>
            <p:nvPr/>
          </p:nvSpPr>
          <p:spPr>
            <a:xfrm>
              <a:off x="649925" y="4244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9" name="Shape 259"/>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0" name="Shape 260"/>
            <p:cNvSpPr/>
            <p:nvPr/>
          </p:nvSpPr>
          <p:spPr>
            <a:xfrm>
              <a:off x="654800"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1" name="Shape 261"/>
            <p:cNvSpPr/>
            <p:nvPr/>
          </p:nvSpPr>
          <p:spPr>
            <a:xfrm>
              <a:off x="7376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8204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903225"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0" name="Shape 459"/>
          <p:cNvGrpSpPr/>
          <p:nvPr/>
        </p:nvGrpSpPr>
        <p:grpSpPr>
          <a:xfrm rot="10800000">
            <a:off x="305183" y="1796810"/>
            <a:ext cx="2694429" cy="648773"/>
            <a:chOff x="185742" y="1697029"/>
            <a:chExt cx="5165698" cy="1243813"/>
          </a:xfrm>
        </p:grpSpPr>
        <p:sp>
          <p:nvSpPr>
            <p:cNvPr id="61" name="Shape 460"/>
            <p:cNvSpPr/>
            <p:nvPr/>
          </p:nvSpPr>
          <p:spPr>
            <a:xfrm rot="10800000" flipH="1">
              <a:off x="1426311" y="1697029"/>
              <a:ext cx="2693400" cy="1243800"/>
            </a:xfrm>
            <a:prstGeom prst="rect">
              <a:avLst/>
            </a:prstGeom>
            <a:solidFill>
              <a:srgbClr val="C7D3E6"/>
            </a:solidFill>
            <a:ln>
              <a:noFill/>
            </a:ln>
          </p:spPr>
          <p:txBody>
            <a:bodyPr lIns="91425" tIns="91425" rIns="91425" bIns="91425" anchor="ctr" anchorCtr="0">
              <a:noAutofit/>
            </a:bodyPr>
            <a:lstStyle/>
            <a:p>
              <a:pPr lvl="0" algn="ctr" rtl="0">
                <a:spcBef>
                  <a:spcPts val="0"/>
                </a:spcBef>
                <a:buNone/>
              </a:pPr>
              <a:endParaRPr lang="en" sz="2400" dirty="0">
                <a:solidFill>
                  <a:srgbClr val="263248"/>
                </a:solidFill>
                <a:latin typeface="Roboto Condensed"/>
                <a:ea typeface="Roboto Condensed"/>
                <a:cs typeface="Roboto Condensed"/>
                <a:sym typeface="Roboto Condensed"/>
              </a:endParaRPr>
            </a:p>
          </p:txBody>
        </p:sp>
        <p:sp>
          <p:nvSpPr>
            <p:cNvPr id="62" name="Shape 461"/>
            <p:cNvSpPr/>
            <p:nvPr/>
          </p:nvSpPr>
          <p:spPr>
            <a:xfrm rot="10800000" flipH="1">
              <a:off x="4107640" y="1697042"/>
              <a:ext cx="1243800" cy="1243800"/>
            </a:xfrm>
            <a:prstGeom prst="rtTriangle">
              <a:avLst/>
            </a:prstGeom>
            <a:solidFill>
              <a:srgbClr val="C7D3E6"/>
            </a:solidFill>
            <a:ln>
              <a:noFill/>
            </a:ln>
          </p:spPr>
          <p:txBody>
            <a:bodyPr lIns="91425" tIns="91425" rIns="91425" bIns="91425" anchor="ctr" anchorCtr="0">
              <a:noAutofit/>
            </a:bodyPr>
            <a:lstStyle/>
            <a:p>
              <a:pPr lvl="0" algn="ctr" rtl="0">
                <a:spcBef>
                  <a:spcPts val="0"/>
                </a:spcBef>
                <a:buNone/>
              </a:pPr>
              <a:endParaRPr sz="2400">
                <a:solidFill>
                  <a:srgbClr val="263248"/>
                </a:solidFill>
                <a:latin typeface="Roboto Condensed"/>
                <a:ea typeface="Roboto Condensed"/>
                <a:cs typeface="Roboto Condensed"/>
                <a:sym typeface="Roboto Condensed"/>
              </a:endParaRPr>
            </a:p>
          </p:txBody>
        </p:sp>
        <p:sp>
          <p:nvSpPr>
            <p:cNvPr id="63" name="Shape 462"/>
            <p:cNvSpPr/>
            <p:nvPr/>
          </p:nvSpPr>
          <p:spPr>
            <a:xfrm flipH="1">
              <a:off x="185742" y="1697042"/>
              <a:ext cx="1243800" cy="1243800"/>
            </a:xfrm>
            <a:prstGeom prst="rtTriangle">
              <a:avLst/>
            </a:prstGeom>
            <a:solidFill>
              <a:srgbClr val="C7D3E6"/>
            </a:solidFill>
            <a:ln>
              <a:noFill/>
            </a:ln>
          </p:spPr>
          <p:txBody>
            <a:bodyPr lIns="91425" tIns="91425" rIns="91425" bIns="91425" anchor="ctr" anchorCtr="0">
              <a:noAutofit/>
            </a:bodyPr>
            <a:lstStyle/>
            <a:p>
              <a:pPr lvl="0" algn="ctr" rtl="0">
                <a:spcBef>
                  <a:spcPts val="0"/>
                </a:spcBef>
                <a:buNone/>
              </a:pPr>
              <a:endParaRPr sz="2400">
                <a:solidFill>
                  <a:srgbClr val="263248"/>
                </a:solidFill>
                <a:latin typeface="Roboto Condensed"/>
                <a:ea typeface="Roboto Condensed"/>
                <a:cs typeface="Roboto Condensed"/>
                <a:sym typeface="Roboto Condensed"/>
              </a:endParaRPr>
            </a:p>
          </p:txBody>
        </p:sp>
      </p:grpSp>
      <p:grpSp>
        <p:nvGrpSpPr>
          <p:cNvPr id="65" name="Shape 464"/>
          <p:cNvGrpSpPr/>
          <p:nvPr/>
        </p:nvGrpSpPr>
        <p:grpSpPr>
          <a:xfrm rot="10800000">
            <a:off x="3064480" y="1811150"/>
            <a:ext cx="2694429" cy="648773"/>
            <a:chOff x="185742" y="1697029"/>
            <a:chExt cx="5165698" cy="1243813"/>
          </a:xfrm>
        </p:grpSpPr>
        <p:sp>
          <p:nvSpPr>
            <p:cNvPr id="66" name="Shape 465"/>
            <p:cNvSpPr/>
            <p:nvPr/>
          </p:nvSpPr>
          <p:spPr>
            <a:xfrm rot="10800000" flipH="1">
              <a:off x="1426311" y="1697029"/>
              <a:ext cx="2693400" cy="1243800"/>
            </a:xfrm>
            <a:prstGeom prst="rect">
              <a:avLst/>
            </a:prstGeom>
            <a:solidFill>
              <a:srgbClr val="92A8C8"/>
            </a:solidFill>
            <a:ln>
              <a:noFill/>
            </a:ln>
          </p:spPr>
          <p:txBody>
            <a:bodyPr lIns="91425" tIns="91425" rIns="91425" bIns="91425" anchor="ctr" anchorCtr="0">
              <a:noAutofit/>
            </a:bodyPr>
            <a:lstStyle/>
            <a:p>
              <a:pPr lvl="0" algn="ctr" rtl="0">
                <a:spcBef>
                  <a:spcPts val="0"/>
                </a:spcBef>
                <a:buNone/>
              </a:pPr>
              <a:endParaRPr lang="en" sz="2400" dirty="0">
                <a:solidFill>
                  <a:srgbClr val="263248"/>
                </a:solidFill>
                <a:latin typeface="Roboto Condensed"/>
                <a:ea typeface="Roboto Condensed"/>
                <a:cs typeface="Roboto Condensed"/>
                <a:sym typeface="Roboto Condensed"/>
              </a:endParaRPr>
            </a:p>
          </p:txBody>
        </p:sp>
        <p:sp>
          <p:nvSpPr>
            <p:cNvPr id="67" name="Shape 466"/>
            <p:cNvSpPr/>
            <p:nvPr/>
          </p:nvSpPr>
          <p:spPr>
            <a:xfrm rot="10800000" flipH="1">
              <a:off x="4107640" y="1697042"/>
              <a:ext cx="1243800" cy="1243800"/>
            </a:xfrm>
            <a:prstGeom prst="rtTriangle">
              <a:avLst/>
            </a:prstGeom>
            <a:solidFill>
              <a:srgbClr val="92A8C8"/>
            </a:solidFill>
            <a:ln>
              <a:noFill/>
            </a:ln>
          </p:spPr>
          <p:txBody>
            <a:bodyPr lIns="91425" tIns="91425" rIns="91425" bIns="91425" anchor="ctr" anchorCtr="0">
              <a:noAutofit/>
            </a:bodyPr>
            <a:lstStyle/>
            <a:p>
              <a:pPr lvl="0" algn="ctr" rtl="0">
                <a:spcBef>
                  <a:spcPts val="0"/>
                </a:spcBef>
                <a:buNone/>
              </a:pPr>
              <a:endParaRPr sz="2400">
                <a:solidFill>
                  <a:srgbClr val="263248"/>
                </a:solidFill>
                <a:latin typeface="Roboto Condensed"/>
                <a:ea typeface="Roboto Condensed"/>
                <a:cs typeface="Roboto Condensed"/>
                <a:sym typeface="Roboto Condensed"/>
              </a:endParaRPr>
            </a:p>
          </p:txBody>
        </p:sp>
        <p:sp>
          <p:nvSpPr>
            <p:cNvPr id="68" name="Shape 467"/>
            <p:cNvSpPr/>
            <p:nvPr/>
          </p:nvSpPr>
          <p:spPr>
            <a:xfrm flipH="1">
              <a:off x="185742" y="1697042"/>
              <a:ext cx="1243800" cy="1243800"/>
            </a:xfrm>
            <a:prstGeom prst="rtTriangle">
              <a:avLst/>
            </a:prstGeom>
            <a:solidFill>
              <a:srgbClr val="92A8C8"/>
            </a:solidFill>
            <a:ln>
              <a:noFill/>
            </a:ln>
          </p:spPr>
          <p:txBody>
            <a:bodyPr lIns="91425" tIns="91425" rIns="91425" bIns="91425" anchor="ctr" anchorCtr="0">
              <a:noAutofit/>
            </a:bodyPr>
            <a:lstStyle/>
            <a:p>
              <a:pPr lvl="0" algn="ctr" rtl="0">
                <a:spcBef>
                  <a:spcPts val="0"/>
                </a:spcBef>
                <a:buNone/>
              </a:pPr>
              <a:endParaRPr sz="2400">
                <a:solidFill>
                  <a:srgbClr val="263248"/>
                </a:solidFill>
                <a:latin typeface="Roboto Condensed"/>
                <a:ea typeface="Roboto Condensed"/>
                <a:cs typeface="Roboto Condensed"/>
                <a:sym typeface="Roboto Condensed"/>
              </a:endParaRPr>
            </a:p>
          </p:txBody>
        </p:sp>
      </p:grpSp>
      <p:grpSp>
        <p:nvGrpSpPr>
          <p:cNvPr id="70" name="Shape 469"/>
          <p:cNvGrpSpPr/>
          <p:nvPr/>
        </p:nvGrpSpPr>
        <p:grpSpPr>
          <a:xfrm rot="10800000">
            <a:off x="6072675" y="1777082"/>
            <a:ext cx="2694429" cy="648773"/>
            <a:chOff x="185742" y="1697029"/>
            <a:chExt cx="5165698" cy="1243813"/>
          </a:xfrm>
        </p:grpSpPr>
        <p:sp>
          <p:nvSpPr>
            <p:cNvPr id="71" name="Shape 470"/>
            <p:cNvSpPr/>
            <p:nvPr/>
          </p:nvSpPr>
          <p:spPr>
            <a:xfrm rot="10800000" flipH="1">
              <a:off x="1426311" y="1697029"/>
              <a:ext cx="2693400" cy="1243800"/>
            </a:xfrm>
            <a:prstGeom prst="rect">
              <a:avLst/>
            </a:prstGeom>
            <a:solidFill>
              <a:srgbClr val="3F5378"/>
            </a:solidFill>
            <a:ln>
              <a:noFill/>
            </a:ln>
          </p:spPr>
          <p:txBody>
            <a:bodyPr lIns="91425" tIns="91425" rIns="91425" bIns="91425" anchor="ctr" anchorCtr="0">
              <a:noAutofit/>
            </a:bodyPr>
            <a:lstStyle/>
            <a:p>
              <a:pPr lvl="0" algn="ctr" rtl="0">
                <a:spcBef>
                  <a:spcPts val="0"/>
                </a:spcBef>
                <a:buNone/>
              </a:pPr>
              <a:endParaRPr lang="en" sz="2400" dirty="0">
                <a:solidFill>
                  <a:srgbClr val="FFFFFF"/>
                </a:solidFill>
                <a:latin typeface="Roboto Condensed"/>
                <a:ea typeface="Roboto Condensed"/>
                <a:cs typeface="Roboto Condensed"/>
                <a:sym typeface="Roboto Condensed"/>
              </a:endParaRPr>
            </a:p>
          </p:txBody>
        </p:sp>
        <p:sp>
          <p:nvSpPr>
            <p:cNvPr id="72" name="Shape 471"/>
            <p:cNvSpPr/>
            <p:nvPr/>
          </p:nvSpPr>
          <p:spPr>
            <a:xfrm rot="10800000" flipH="1">
              <a:off x="4107640" y="1697042"/>
              <a:ext cx="1243800" cy="1243800"/>
            </a:xfrm>
            <a:prstGeom prst="rtTriangle">
              <a:avLst/>
            </a:prstGeom>
            <a:solidFill>
              <a:srgbClr val="3F5378"/>
            </a:solidFill>
            <a:ln>
              <a:noFill/>
            </a:ln>
          </p:spPr>
          <p:txBody>
            <a:bodyPr lIns="91425" tIns="91425" rIns="91425" bIns="91425" anchor="ctr" anchorCtr="0">
              <a:noAutofit/>
            </a:bodyPr>
            <a:lstStyle/>
            <a:p>
              <a:pPr lvl="0" algn="ctr" rtl="0">
                <a:spcBef>
                  <a:spcPts val="0"/>
                </a:spcBef>
                <a:buNone/>
              </a:pPr>
              <a:endParaRPr sz="2400">
                <a:solidFill>
                  <a:srgbClr val="FFFFFF"/>
                </a:solidFill>
                <a:latin typeface="Roboto Condensed"/>
                <a:ea typeface="Roboto Condensed"/>
                <a:cs typeface="Roboto Condensed"/>
                <a:sym typeface="Roboto Condensed"/>
              </a:endParaRPr>
            </a:p>
          </p:txBody>
        </p:sp>
        <p:sp>
          <p:nvSpPr>
            <p:cNvPr id="73" name="Shape 472"/>
            <p:cNvSpPr/>
            <p:nvPr/>
          </p:nvSpPr>
          <p:spPr>
            <a:xfrm flipH="1">
              <a:off x="185742" y="1697042"/>
              <a:ext cx="1243800" cy="1243800"/>
            </a:xfrm>
            <a:prstGeom prst="rtTriangle">
              <a:avLst/>
            </a:prstGeom>
            <a:solidFill>
              <a:srgbClr val="3F5378"/>
            </a:solidFill>
            <a:ln>
              <a:noFill/>
            </a:ln>
          </p:spPr>
          <p:txBody>
            <a:bodyPr lIns="91425" tIns="91425" rIns="91425" bIns="91425" anchor="ctr" anchorCtr="0">
              <a:noAutofit/>
            </a:bodyPr>
            <a:lstStyle/>
            <a:p>
              <a:pPr lvl="0" algn="ctr" rtl="0">
                <a:spcBef>
                  <a:spcPts val="0"/>
                </a:spcBef>
                <a:buNone/>
              </a:pPr>
              <a:endParaRPr sz="2400">
                <a:solidFill>
                  <a:srgbClr val="FFFFFF"/>
                </a:solidFill>
                <a:latin typeface="Roboto Condensed"/>
                <a:ea typeface="Roboto Condensed"/>
                <a:cs typeface="Roboto Condensed"/>
                <a:sym typeface="Roboto Condensed"/>
              </a:endParaRPr>
            </a:p>
          </p:txBody>
        </p:sp>
      </p:grpSp>
      <p:sp>
        <p:nvSpPr>
          <p:cNvPr id="4" name="TextBox 3"/>
          <p:cNvSpPr txBox="1"/>
          <p:nvPr/>
        </p:nvSpPr>
        <p:spPr>
          <a:xfrm>
            <a:off x="1059390" y="1762942"/>
            <a:ext cx="1250663" cy="707886"/>
          </a:xfrm>
          <a:prstGeom prst="rect">
            <a:avLst/>
          </a:prstGeom>
          <a:noFill/>
        </p:spPr>
        <p:txBody>
          <a:bodyPr wrap="none" rtlCol="0">
            <a:spAutoFit/>
          </a:bodyPr>
          <a:lstStyle/>
          <a:p>
            <a:pPr algn="ctr"/>
            <a:r>
              <a:rPr lang="en-US" sz="2000" dirty="0">
                <a:solidFill>
                  <a:srgbClr val="263248"/>
                </a:solidFill>
                <a:latin typeface="Roboto Condensed"/>
                <a:ea typeface="Roboto Condensed"/>
                <a:cs typeface="Roboto Condensed"/>
              </a:rPr>
              <a:t>Data</a:t>
            </a:r>
            <a:r>
              <a:rPr lang="en-US" sz="1200" dirty="0"/>
              <a:t> </a:t>
            </a:r>
            <a:endParaRPr lang="en-US" sz="2000" dirty="0">
              <a:solidFill>
                <a:srgbClr val="263248"/>
              </a:solidFill>
              <a:latin typeface="Roboto Condensed"/>
              <a:ea typeface="Roboto Condensed"/>
              <a:cs typeface="Roboto Condensed"/>
            </a:endParaRPr>
          </a:p>
          <a:p>
            <a:pPr algn="ctr"/>
            <a:r>
              <a:rPr lang="en-US" sz="2000" dirty="0">
                <a:solidFill>
                  <a:srgbClr val="263248"/>
                </a:solidFill>
                <a:latin typeface="Roboto Condensed"/>
                <a:ea typeface="Roboto Condensed"/>
                <a:cs typeface="Roboto Condensed"/>
              </a:rPr>
              <a:t>Collection</a:t>
            </a:r>
          </a:p>
        </p:txBody>
      </p:sp>
      <p:sp>
        <p:nvSpPr>
          <p:cNvPr id="76" name="TextBox 75"/>
          <p:cNvSpPr txBox="1"/>
          <p:nvPr/>
        </p:nvSpPr>
        <p:spPr>
          <a:xfrm>
            <a:off x="3584912" y="1781590"/>
            <a:ext cx="1620958" cy="707886"/>
          </a:xfrm>
          <a:prstGeom prst="rect">
            <a:avLst/>
          </a:prstGeom>
          <a:noFill/>
        </p:spPr>
        <p:txBody>
          <a:bodyPr wrap="none" rtlCol="0">
            <a:spAutoFit/>
          </a:bodyPr>
          <a:lstStyle/>
          <a:p>
            <a:pPr algn="ctr"/>
            <a:r>
              <a:rPr lang="en-US" sz="2000" dirty="0">
                <a:solidFill>
                  <a:srgbClr val="263248"/>
                </a:solidFill>
                <a:latin typeface="Roboto Condensed"/>
                <a:ea typeface="Roboto Condensed"/>
                <a:cs typeface="Roboto Condensed"/>
              </a:rPr>
              <a:t>Data</a:t>
            </a:r>
          </a:p>
          <a:p>
            <a:pPr algn="ctr"/>
            <a:r>
              <a:rPr lang="en-US" sz="2000" dirty="0">
                <a:solidFill>
                  <a:srgbClr val="263248"/>
                </a:solidFill>
                <a:latin typeface="Roboto Condensed"/>
                <a:ea typeface="Roboto Condensed"/>
                <a:cs typeface="Roboto Condensed"/>
              </a:rPr>
              <a:t>Preprocessing</a:t>
            </a:r>
          </a:p>
        </p:txBody>
      </p:sp>
      <p:sp>
        <p:nvSpPr>
          <p:cNvPr id="77" name="TextBox 76"/>
          <p:cNvSpPr txBox="1"/>
          <p:nvPr/>
        </p:nvSpPr>
        <p:spPr>
          <a:xfrm>
            <a:off x="6760841" y="1737690"/>
            <a:ext cx="1236236" cy="707886"/>
          </a:xfrm>
          <a:prstGeom prst="rect">
            <a:avLst/>
          </a:prstGeom>
          <a:noFill/>
        </p:spPr>
        <p:txBody>
          <a:bodyPr wrap="none" rtlCol="0">
            <a:spAutoFit/>
          </a:bodyPr>
          <a:lstStyle/>
          <a:p>
            <a:pPr algn="ctr"/>
            <a:r>
              <a:rPr lang="en-US" sz="2000" dirty="0">
                <a:solidFill>
                  <a:schemeClr val="bg1"/>
                </a:solidFill>
                <a:latin typeface="Roboto Condensed"/>
                <a:ea typeface="Roboto Condensed"/>
                <a:cs typeface="Roboto Condensed"/>
              </a:rPr>
              <a:t>Outcome </a:t>
            </a:r>
          </a:p>
          <a:p>
            <a:pPr algn="ctr"/>
            <a:r>
              <a:rPr lang="en-US" sz="2000" dirty="0">
                <a:solidFill>
                  <a:schemeClr val="bg1"/>
                </a:solidFill>
                <a:latin typeface="Roboto Condensed"/>
                <a:ea typeface="Roboto Condensed"/>
                <a:cs typeface="Roboto Condensed"/>
              </a:rPr>
              <a:t>Prediction</a:t>
            </a:r>
          </a:p>
        </p:txBody>
      </p:sp>
      <p:sp>
        <p:nvSpPr>
          <p:cNvPr id="5" name="Rectangle 4"/>
          <p:cNvSpPr/>
          <p:nvPr/>
        </p:nvSpPr>
        <p:spPr>
          <a:xfrm>
            <a:off x="862526" y="2514224"/>
            <a:ext cx="4572000" cy="1138773"/>
          </a:xfrm>
          <a:prstGeom prst="rect">
            <a:avLst/>
          </a:prstGeom>
        </p:spPr>
        <p:txBody>
          <a:bodyPr>
            <a:spAutoFit/>
          </a:bodyPr>
          <a:lstStyle/>
          <a:p>
            <a:pPr lvl="0"/>
            <a:endParaRPr lang="en" b="1" dirty="0"/>
          </a:p>
          <a:p>
            <a:pPr lvl="0"/>
            <a:r>
              <a:rPr lang="en-US" sz="1800" dirty="0">
                <a:solidFill>
                  <a:srgbClr val="263248"/>
                </a:solidFill>
                <a:latin typeface="Roboto Condensed"/>
                <a:ea typeface="Roboto Condensed"/>
                <a:cs typeface="Roboto Condensed"/>
              </a:rPr>
              <a:t>Date - 2016</a:t>
            </a:r>
          </a:p>
          <a:p>
            <a:pPr lvl="0"/>
            <a:endParaRPr lang="en-US" sz="1800" dirty="0">
              <a:solidFill>
                <a:srgbClr val="263248"/>
              </a:solidFill>
              <a:latin typeface="Roboto Condensed"/>
              <a:ea typeface="Roboto Condensed"/>
              <a:cs typeface="Roboto Condensed"/>
            </a:endParaRPr>
          </a:p>
          <a:p>
            <a:pPr lvl="0"/>
            <a:r>
              <a:rPr lang="en-US" sz="1800" dirty="0">
                <a:solidFill>
                  <a:srgbClr val="263248"/>
                </a:solidFill>
                <a:latin typeface="Roboto Condensed"/>
                <a:ea typeface="Roboto Condensed"/>
                <a:cs typeface="Roboto Condensed"/>
              </a:rPr>
              <a:t>Rows - </a:t>
            </a:r>
            <a:r>
              <a:rPr lang="is-IS" sz="1800" dirty="0">
                <a:solidFill>
                  <a:srgbClr val="263248"/>
                </a:solidFill>
                <a:latin typeface="Roboto Condensed"/>
                <a:ea typeface="Roboto Condensed"/>
                <a:cs typeface="Roboto Condensed"/>
              </a:rPr>
              <a:t>46526</a:t>
            </a:r>
            <a:endParaRPr lang="en" sz="1800" dirty="0">
              <a:solidFill>
                <a:srgbClr val="263248"/>
              </a:solidFill>
              <a:latin typeface="Roboto Condensed"/>
              <a:ea typeface="Roboto Condensed"/>
              <a:cs typeface="Roboto Condensed"/>
            </a:endParaRPr>
          </a:p>
        </p:txBody>
      </p:sp>
      <p:sp>
        <p:nvSpPr>
          <p:cNvPr id="79" name="Rectangle 78"/>
          <p:cNvSpPr/>
          <p:nvPr/>
        </p:nvSpPr>
        <p:spPr>
          <a:xfrm>
            <a:off x="3148526" y="2483784"/>
            <a:ext cx="4572000" cy="1138773"/>
          </a:xfrm>
          <a:prstGeom prst="rect">
            <a:avLst/>
          </a:prstGeom>
        </p:spPr>
        <p:txBody>
          <a:bodyPr>
            <a:spAutoFit/>
          </a:bodyPr>
          <a:lstStyle/>
          <a:p>
            <a:pPr lvl="0"/>
            <a:endParaRPr lang="en" b="1" dirty="0"/>
          </a:p>
          <a:p>
            <a:pPr lvl="0"/>
            <a:r>
              <a:rPr lang="en-US" sz="1800" dirty="0">
                <a:solidFill>
                  <a:srgbClr val="263248"/>
                </a:solidFill>
                <a:latin typeface="Roboto Condensed"/>
                <a:ea typeface="Roboto Condensed"/>
                <a:cs typeface="Roboto Condensed"/>
              </a:rPr>
              <a:t>Missing Values</a:t>
            </a:r>
          </a:p>
          <a:p>
            <a:pPr lvl="0"/>
            <a:endParaRPr lang="en-US" sz="1800" dirty="0">
              <a:solidFill>
                <a:srgbClr val="263248"/>
              </a:solidFill>
              <a:latin typeface="Roboto Condensed"/>
              <a:ea typeface="Roboto Condensed"/>
              <a:cs typeface="Roboto Condensed"/>
            </a:endParaRPr>
          </a:p>
          <a:p>
            <a:pPr lvl="0"/>
            <a:r>
              <a:rPr lang="en-US" sz="1800" dirty="0">
                <a:solidFill>
                  <a:srgbClr val="263248"/>
                </a:solidFill>
                <a:latin typeface="Roboto Condensed"/>
                <a:ea typeface="Roboto Condensed"/>
                <a:cs typeface="Roboto Condensed"/>
              </a:rPr>
              <a:t>Features Transformation</a:t>
            </a:r>
            <a:endParaRPr lang="en" sz="1800" dirty="0">
              <a:solidFill>
                <a:srgbClr val="263248"/>
              </a:solidFill>
              <a:latin typeface="Roboto Condensed"/>
              <a:ea typeface="Roboto Condensed"/>
              <a:cs typeface="Roboto Condensed"/>
            </a:endParaRPr>
          </a:p>
        </p:txBody>
      </p:sp>
      <p:sp>
        <p:nvSpPr>
          <p:cNvPr id="80" name="Rectangle 79"/>
          <p:cNvSpPr/>
          <p:nvPr/>
        </p:nvSpPr>
        <p:spPr>
          <a:xfrm>
            <a:off x="6156721" y="2517855"/>
            <a:ext cx="4572000" cy="1692771"/>
          </a:xfrm>
          <a:prstGeom prst="rect">
            <a:avLst/>
          </a:prstGeom>
        </p:spPr>
        <p:txBody>
          <a:bodyPr>
            <a:spAutoFit/>
          </a:bodyPr>
          <a:lstStyle/>
          <a:p>
            <a:pPr lvl="0"/>
            <a:endParaRPr lang="en" b="1" dirty="0"/>
          </a:p>
          <a:p>
            <a:pPr lvl="0"/>
            <a:r>
              <a:rPr lang="en-US" sz="1800" dirty="0">
                <a:solidFill>
                  <a:srgbClr val="263248"/>
                </a:solidFill>
                <a:latin typeface="Roboto Condensed"/>
                <a:ea typeface="Roboto Condensed"/>
                <a:cs typeface="Roboto Condensed"/>
              </a:rPr>
              <a:t>Run Gradient Boosting</a:t>
            </a:r>
          </a:p>
          <a:p>
            <a:pPr lvl="0"/>
            <a:endParaRPr lang="en-US" sz="1800" dirty="0">
              <a:solidFill>
                <a:srgbClr val="263248"/>
              </a:solidFill>
              <a:latin typeface="Roboto Condensed"/>
              <a:ea typeface="Roboto Condensed"/>
              <a:cs typeface="Roboto Condensed"/>
            </a:endParaRPr>
          </a:p>
          <a:p>
            <a:pPr lvl="0"/>
            <a:r>
              <a:rPr lang="en-US" sz="1800" dirty="0">
                <a:solidFill>
                  <a:srgbClr val="263248"/>
                </a:solidFill>
                <a:latin typeface="Roboto Condensed"/>
                <a:ea typeface="Roboto Condensed"/>
                <a:cs typeface="Roboto Condensed"/>
              </a:rPr>
              <a:t>Predict Loan Status Probability</a:t>
            </a:r>
          </a:p>
          <a:p>
            <a:pPr lvl="0"/>
            <a:r>
              <a:rPr lang="en-US" sz="1600" dirty="0">
                <a:solidFill>
                  <a:srgbClr val="263248"/>
                </a:solidFill>
                <a:latin typeface="Roboto Condensed"/>
                <a:ea typeface="Roboto Condensed"/>
                <a:cs typeface="Roboto Condensed"/>
              </a:rPr>
              <a:t>     Higher value (0-1) means</a:t>
            </a:r>
          </a:p>
          <a:p>
            <a:pPr lvl="0"/>
            <a:r>
              <a:rPr lang="en-US" sz="1600" dirty="0">
                <a:solidFill>
                  <a:srgbClr val="263248"/>
                </a:solidFill>
                <a:latin typeface="Roboto Condensed"/>
                <a:ea typeface="Roboto Condensed"/>
                <a:cs typeface="Roboto Condensed"/>
              </a:rPr>
              <a:t>     Higher </a:t>
            </a:r>
            <a:r>
              <a:rPr lang="en-US" sz="1600" dirty="0" err="1">
                <a:solidFill>
                  <a:srgbClr val="263248"/>
                </a:solidFill>
                <a:latin typeface="Roboto Condensed"/>
                <a:ea typeface="Roboto Condensed"/>
                <a:cs typeface="Roboto Condensed"/>
              </a:rPr>
              <a:t>Prob</a:t>
            </a:r>
            <a:r>
              <a:rPr lang="en-US" sz="1600" dirty="0">
                <a:solidFill>
                  <a:srgbClr val="263248"/>
                </a:solidFill>
                <a:latin typeface="Roboto Condensed"/>
                <a:ea typeface="Roboto Condensed"/>
                <a:cs typeface="Roboto Condensed"/>
              </a:rPr>
              <a:t>(fully paid)</a:t>
            </a:r>
            <a:endParaRPr lang="en" sz="1600" dirty="0">
              <a:solidFill>
                <a:srgbClr val="263248"/>
              </a:solidFill>
              <a:latin typeface="Roboto Condensed"/>
              <a:ea typeface="Roboto Condensed"/>
              <a:cs typeface="Roboto Condensed"/>
            </a:endParaRPr>
          </a:p>
        </p:txBody>
      </p:sp>
    </p:spTree>
    <p:extLst>
      <p:ext uri="{BB962C8B-B14F-4D97-AF65-F5344CB8AC3E}">
        <p14:creationId xmlns:p14="http://schemas.microsoft.com/office/powerpoint/2010/main" val="901317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814275" y="392575"/>
            <a:ext cx="5874624" cy="766200"/>
          </a:xfrm>
          <a:prstGeom prst="rect">
            <a:avLst/>
          </a:prstGeom>
        </p:spPr>
        <p:txBody>
          <a:bodyPr lIns="91425" tIns="91425" rIns="91425" bIns="91425" anchor="ctr" anchorCtr="0">
            <a:noAutofit/>
          </a:bodyPr>
          <a:lstStyle/>
          <a:p>
            <a:pPr lvl="0"/>
            <a:r>
              <a:rPr lang="en-US" dirty="0"/>
              <a:t>We could add regularization to reduce overfitting for the gradient boosting</a:t>
            </a:r>
            <a:endParaRPr lang="en" dirty="0"/>
          </a:p>
        </p:txBody>
      </p:sp>
      <p:sp>
        <p:nvSpPr>
          <p:cNvPr id="247" name="Shape 247"/>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44</a:t>
            </a:fld>
            <a:endParaRPr lang="en"/>
          </a:p>
        </p:txBody>
      </p:sp>
      <p:grpSp>
        <p:nvGrpSpPr>
          <p:cNvPr id="249" name="Shape 249"/>
          <p:cNvGrpSpPr/>
          <p:nvPr/>
        </p:nvGrpSpPr>
        <p:grpSpPr>
          <a:xfrm>
            <a:off x="293682" y="574116"/>
            <a:ext cx="309041" cy="403122"/>
            <a:chOff x="590250" y="244200"/>
            <a:chExt cx="407975" cy="532175"/>
          </a:xfrm>
        </p:grpSpPr>
        <p:sp>
          <p:nvSpPr>
            <p:cNvPr id="250" name="Shape 250"/>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1" name="Shape 251"/>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3" name="Shape 253"/>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4" name="Shape 254"/>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5" name="Shape 255"/>
            <p:cNvSpPr/>
            <p:nvPr/>
          </p:nvSpPr>
          <p:spPr>
            <a:xfrm>
              <a:off x="649925" y="590050"/>
              <a:ext cx="133975" cy="25"/>
            </a:xfrm>
            <a:custGeom>
              <a:avLst/>
              <a:gdLst/>
              <a:ahLst/>
              <a:cxnLst/>
              <a:rect l="0" t="0" r="0" b="0"/>
              <a:pathLst>
                <a:path w="5359" h="1" fill="none" extrusionOk="0">
                  <a:moveTo>
                    <a:pt x="5358" y="0"/>
                  </a:moveTo>
                  <a:lnTo>
                    <a:pt x="0" y="0"/>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6" name="Shape 256"/>
            <p:cNvSpPr/>
            <p:nvPr/>
          </p:nvSpPr>
          <p:spPr>
            <a:xfrm>
              <a:off x="649925" y="5346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7" name="Shape 257"/>
            <p:cNvSpPr/>
            <p:nvPr/>
          </p:nvSpPr>
          <p:spPr>
            <a:xfrm>
              <a:off x="649925" y="4798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8" name="Shape 258"/>
            <p:cNvSpPr/>
            <p:nvPr/>
          </p:nvSpPr>
          <p:spPr>
            <a:xfrm>
              <a:off x="649925" y="4244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9" name="Shape 259"/>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0" name="Shape 260"/>
            <p:cNvSpPr/>
            <p:nvPr/>
          </p:nvSpPr>
          <p:spPr>
            <a:xfrm>
              <a:off x="654800"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1" name="Shape 261"/>
            <p:cNvSpPr/>
            <p:nvPr/>
          </p:nvSpPr>
          <p:spPr>
            <a:xfrm>
              <a:off x="7376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8204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903225"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1" name="Picture 20"/>
          <p:cNvPicPr>
            <a:picLocks noChangeAspect="1"/>
          </p:cNvPicPr>
          <p:nvPr/>
        </p:nvPicPr>
        <p:blipFill rotWithShape="1">
          <a:blip r:embed="rId3"/>
          <a:srcRect t="21690" r="20659" b="10543"/>
          <a:stretch/>
        </p:blipFill>
        <p:spPr>
          <a:xfrm>
            <a:off x="404381" y="1552942"/>
            <a:ext cx="4004781" cy="2568122"/>
          </a:xfrm>
          <a:prstGeom prst="rect">
            <a:avLst/>
          </a:prstGeom>
        </p:spPr>
      </p:pic>
      <p:sp>
        <p:nvSpPr>
          <p:cNvPr id="22" name="Rectangle 21"/>
          <p:cNvSpPr/>
          <p:nvPr/>
        </p:nvSpPr>
        <p:spPr>
          <a:xfrm>
            <a:off x="3858016" y="3215685"/>
            <a:ext cx="4959285" cy="2031325"/>
          </a:xfrm>
          <a:prstGeom prst="rect">
            <a:avLst/>
          </a:prstGeom>
        </p:spPr>
        <p:txBody>
          <a:bodyPr wrap="square">
            <a:spAutoFit/>
          </a:bodyPr>
          <a:lstStyle/>
          <a:p>
            <a:pPr marL="342900" indent="-342900">
              <a:buFontTx/>
              <a:buAutoNum type="arabicParenBoth"/>
            </a:pPr>
            <a:r>
              <a:rPr lang="en-US" sz="1800" dirty="0">
                <a:solidFill>
                  <a:srgbClr val="263248"/>
                </a:solidFill>
                <a:latin typeface="Roboto Condensed Light"/>
                <a:ea typeface="Roboto Condensed Light"/>
                <a:cs typeface="Roboto Condensed Light"/>
                <a:sym typeface="Roboto Condensed Light"/>
              </a:rPr>
              <a:t> Reduce the magnitude of parameters to reduce overfitting</a:t>
            </a:r>
          </a:p>
          <a:p>
            <a:pPr marL="342900" indent="-342900">
              <a:buAutoNum type="arabicParenBoth"/>
            </a:pPr>
            <a:endParaRPr lang="en-US" sz="1800" dirty="0">
              <a:solidFill>
                <a:srgbClr val="263248"/>
              </a:solidFill>
              <a:latin typeface="Roboto Condensed Light"/>
              <a:ea typeface="Roboto Condensed Light"/>
              <a:cs typeface="Roboto Condensed Light"/>
              <a:sym typeface="Roboto Condensed Light"/>
            </a:endParaRPr>
          </a:p>
          <a:p>
            <a:pPr marL="342900" indent="-342900">
              <a:buAutoNum type="arabicParenBoth"/>
            </a:pPr>
            <a:r>
              <a:rPr lang="en-US" sz="1800" dirty="0">
                <a:solidFill>
                  <a:srgbClr val="263248"/>
                </a:solidFill>
                <a:latin typeface="Roboto Condensed Light"/>
                <a:ea typeface="Roboto Condensed Light"/>
                <a:cs typeface="Roboto Condensed Light"/>
                <a:sym typeface="Roboto Condensed Light"/>
              </a:rPr>
              <a:t>Protect from outliers that might skew coefficients drastically</a:t>
            </a:r>
          </a:p>
          <a:p>
            <a:r>
              <a:rPr lang="en-US" sz="1800" dirty="0">
                <a:latin typeface="Calibri" charset="0"/>
                <a:ea typeface="Calibri" charset="0"/>
                <a:cs typeface="Calibri" charset="0"/>
              </a:rPr>
              <a:t/>
            </a:r>
            <a:br>
              <a:rPr lang="en-US" sz="1800" dirty="0">
                <a:latin typeface="Calibri" charset="0"/>
                <a:ea typeface="Calibri" charset="0"/>
                <a:cs typeface="Calibri" charset="0"/>
              </a:rPr>
            </a:br>
            <a:endParaRPr lang="en-US" sz="1800" dirty="0">
              <a:latin typeface="Calibri" charset="0"/>
              <a:ea typeface="Calibri" charset="0"/>
              <a:cs typeface="Calibri" charset="0"/>
            </a:endParaRPr>
          </a:p>
        </p:txBody>
      </p:sp>
      <p:graphicFrame>
        <p:nvGraphicFramePr>
          <p:cNvPr id="23" name="Table 22"/>
          <p:cNvGraphicFramePr>
            <a:graphicFrameLocks noGrp="1"/>
          </p:cNvGraphicFramePr>
          <p:nvPr>
            <p:extLst>
              <p:ext uri="{D42A27DB-BD31-4B8C-83A1-F6EECF244321}">
                <p14:modId xmlns:p14="http://schemas.microsoft.com/office/powerpoint/2010/main" val="1005596335"/>
              </p:ext>
            </p:extLst>
          </p:nvPr>
        </p:nvGraphicFramePr>
        <p:xfrm>
          <a:off x="4754904" y="1298918"/>
          <a:ext cx="2946223" cy="1809246"/>
        </p:xfrm>
        <a:graphic>
          <a:graphicData uri="http://schemas.openxmlformats.org/drawingml/2006/table">
            <a:tbl>
              <a:tblPr>
                <a:noFill/>
                <a:tableStyleId>{C632DF6F-3254-4146-BC34-0E1333481AAC}</a:tableStyleId>
              </a:tblPr>
              <a:tblGrid>
                <a:gridCol w="944330">
                  <a:extLst>
                    <a:ext uri="{9D8B030D-6E8A-4147-A177-3AD203B41FA5}">
                      <a16:colId xmlns:a16="http://schemas.microsoft.com/office/drawing/2014/main" xmlns="" val="20000"/>
                    </a:ext>
                  </a:extLst>
                </a:gridCol>
                <a:gridCol w="944330">
                  <a:extLst>
                    <a:ext uri="{9D8B030D-6E8A-4147-A177-3AD203B41FA5}">
                      <a16:colId xmlns:a16="http://schemas.microsoft.com/office/drawing/2014/main" xmlns="" val="20001"/>
                    </a:ext>
                  </a:extLst>
                </a:gridCol>
                <a:gridCol w="1057563">
                  <a:extLst>
                    <a:ext uri="{9D8B030D-6E8A-4147-A177-3AD203B41FA5}">
                      <a16:colId xmlns:a16="http://schemas.microsoft.com/office/drawing/2014/main" xmlns="" val="20002"/>
                    </a:ext>
                  </a:extLst>
                </a:gridCol>
              </a:tblGrid>
              <a:tr h="624830">
                <a:tc>
                  <a:txBody>
                    <a:bodyPr/>
                    <a:lstStyle/>
                    <a:p>
                      <a:pPr lvl="0" algn="r">
                        <a:spcBef>
                          <a:spcPts val="0"/>
                        </a:spcBef>
                        <a:buNone/>
                      </a:pPr>
                      <a:endParaRPr lang="en" sz="16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a:spcBef>
                          <a:spcPts val="0"/>
                        </a:spcBef>
                        <a:buNone/>
                      </a:pPr>
                      <a:r>
                        <a:rPr lang="en-US" sz="1600" b="1" i="0" u="none" strike="noStrike" cap="none" dirty="0">
                          <a:solidFill>
                            <a:srgbClr val="FF9800"/>
                          </a:solidFill>
                          <a:latin typeface="Roboto Condensed Light"/>
                          <a:ea typeface="Roboto Condensed Light"/>
                          <a:cs typeface="Roboto Condensed Light"/>
                          <a:sym typeface="Roboto Condensed"/>
                        </a:rPr>
                        <a:t>AUC</a:t>
                      </a:r>
                      <a:endParaRPr lang="en" sz="1600" b="1" i="0" u="none" strike="noStrike" cap="none" dirty="0">
                        <a:solidFill>
                          <a:srgbClr val="FF9800"/>
                        </a:solidFill>
                        <a:latin typeface="Roboto Condensed Light"/>
                        <a:ea typeface="Roboto Condensed Light"/>
                        <a:cs typeface="Roboto Condensed Light"/>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a:spcBef>
                          <a:spcPts val="0"/>
                        </a:spcBef>
                        <a:buNone/>
                      </a:pPr>
                      <a:r>
                        <a:rPr lang="en-US" sz="1600" b="1" i="0" u="none" strike="noStrike" cap="none" dirty="0">
                          <a:solidFill>
                            <a:srgbClr val="FF9800"/>
                          </a:solidFill>
                          <a:latin typeface="Roboto Condensed Light"/>
                          <a:ea typeface="Roboto Condensed Light"/>
                          <a:cs typeface="Roboto Condensed Light"/>
                          <a:sym typeface="Roboto Condensed"/>
                        </a:rPr>
                        <a:t>Accuracy</a:t>
                      </a:r>
                      <a:endParaRPr lang="en" sz="1600" b="1" i="0" u="none" strike="noStrike" cap="none" dirty="0">
                        <a:solidFill>
                          <a:srgbClr val="FF9800"/>
                        </a:solidFill>
                        <a:latin typeface="Roboto Condensed Light"/>
                        <a:ea typeface="Roboto Condensed Light"/>
                        <a:cs typeface="Roboto Condensed Light"/>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0"/>
                  </a:ext>
                </a:extLst>
              </a:tr>
              <a:tr h="592208">
                <a:tc>
                  <a:txBody>
                    <a:bodyPr/>
                    <a:lstStyle/>
                    <a:p>
                      <a:pPr lvl="0" algn="r">
                        <a:spcBef>
                          <a:spcPts val="0"/>
                        </a:spcBef>
                        <a:buNone/>
                      </a:pPr>
                      <a:r>
                        <a:rPr lang="en-US" sz="1600" dirty="0">
                          <a:solidFill>
                            <a:srgbClr val="3F5378"/>
                          </a:solidFill>
                          <a:latin typeface="Roboto Condensed"/>
                          <a:ea typeface="Roboto Condensed"/>
                          <a:cs typeface="Roboto Condensed"/>
                          <a:sym typeface="Roboto Condensed"/>
                        </a:rPr>
                        <a:t>Training</a:t>
                      </a:r>
                      <a:endParaRPr lang="en" sz="16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a:spcBef>
                          <a:spcPts val="0"/>
                        </a:spcBef>
                        <a:buNone/>
                      </a:pPr>
                      <a:r>
                        <a:rPr lang="en-US" sz="1600" b="1" dirty="0">
                          <a:solidFill>
                            <a:srgbClr val="263248"/>
                          </a:solidFill>
                          <a:latin typeface="Roboto Condensed"/>
                          <a:ea typeface="Roboto Condensed"/>
                          <a:cs typeface="Roboto Condensed"/>
                          <a:sym typeface="Roboto Condensed"/>
                        </a:rPr>
                        <a:t>0.71</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a:spcBef>
                          <a:spcPts val="0"/>
                        </a:spcBef>
                        <a:buNone/>
                      </a:pPr>
                      <a:r>
                        <a:rPr lang="en-US" sz="1600" b="1" dirty="0">
                          <a:solidFill>
                            <a:srgbClr val="263248"/>
                          </a:solidFill>
                          <a:latin typeface="Roboto Condensed"/>
                          <a:ea typeface="Roboto Condensed"/>
                          <a:cs typeface="Roboto Condensed"/>
                          <a:sym typeface="Roboto Condensed"/>
                        </a:rPr>
                        <a:t>0.79</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1"/>
                  </a:ext>
                </a:extLst>
              </a:tr>
              <a:tr h="592208">
                <a:tc>
                  <a:txBody>
                    <a:bodyPr/>
                    <a:lstStyle/>
                    <a:p>
                      <a:pPr lvl="0" algn="r" rtl="0">
                        <a:spcBef>
                          <a:spcPts val="0"/>
                        </a:spcBef>
                        <a:buNone/>
                      </a:pPr>
                      <a:r>
                        <a:rPr lang="en-US" sz="1600" dirty="0">
                          <a:solidFill>
                            <a:srgbClr val="3F5378"/>
                          </a:solidFill>
                          <a:latin typeface="Roboto Condensed"/>
                          <a:ea typeface="Roboto Condensed"/>
                          <a:cs typeface="Roboto Condensed"/>
                          <a:sym typeface="Roboto Condensed"/>
                        </a:rPr>
                        <a:t>Testing</a:t>
                      </a:r>
                      <a:endParaRPr lang="en" sz="1600" dirty="0">
                        <a:solidFill>
                          <a:srgbClr val="3F537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C7D3E6"/>
                    </a:solidFill>
                  </a:tcPr>
                </a:tc>
                <a:tc>
                  <a:txBody>
                    <a:bodyPr/>
                    <a:lstStyle/>
                    <a:p>
                      <a:pPr lvl="0" algn="ctr" rtl="0">
                        <a:spcBef>
                          <a:spcPts val="0"/>
                        </a:spcBef>
                        <a:buNone/>
                      </a:pPr>
                      <a:r>
                        <a:rPr lang="en-US" sz="1600" b="1" dirty="0">
                          <a:solidFill>
                            <a:srgbClr val="263248"/>
                          </a:solidFill>
                          <a:latin typeface="Roboto Condensed"/>
                          <a:ea typeface="Roboto Condensed"/>
                          <a:cs typeface="Roboto Condensed"/>
                          <a:sym typeface="Roboto Condensed"/>
                        </a:rPr>
                        <a:t>0.6</a:t>
                      </a:r>
                      <a:r>
                        <a:rPr lang="en-US" altLang="zh-CN" sz="1600" b="1" dirty="0">
                          <a:solidFill>
                            <a:srgbClr val="263248"/>
                          </a:solidFill>
                          <a:latin typeface="Roboto Condensed"/>
                          <a:ea typeface="Roboto Condensed"/>
                          <a:cs typeface="Roboto Condensed"/>
                          <a:sym typeface="Roboto Condensed"/>
                        </a:rPr>
                        <a:t>8</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FFFFFF"/>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tc>
                  <a:txBody>
                    <a:bodyPr/>
                    <a:lstStyle/>
                    <a:p>
                      <a:pPr lvl="0" algn="ctr" rtl="0">
                        <a:spcBef>
                          <a:spcPts val="0"/>
                        </a:spcBef>
                        <a:buNone/>
                      </a:pPr>
                      <a:r>
                        <a:rPr lang="en-US" sz="1600" b="1" dirty="0">
                          <a:solidFill>
                            <a:srgbClr val="263248"/>
                          </a:solidFill>
                          <a:latin typeface="Roboto Condensed"/>
                          <a:ea typeface="Roboto Condensed"/>
                          <a:cs typeface="Roboto Condensed"/>
                          <a:sym typeface="Roboto Condensed"/>
                        </a:rPr>
                        <a:t>0.</a:t>
                      </a:r>
                      <a:r>
                        <a:rPr lang="en-US" altLang="zh-CN" sz="1600" b="1" dirty="0">
                          <a:solidFill>
                            <a:srgbClr val="263248"/>
                          </a:solidFill>
                          <a:latin typeface="Roboto Condensed"/>
                          <a:ea typeface="Roboto Condensed"/>
                          <a:cs typeface="Roboto Condensed"/>
                          <a:sym typeface="Roboto Condensed"/>
                        </a:rPr>
                        <a:t>75</a:t>
                      </a:r>
                      <a:endParaRPr lang="en" sz="1600" b="1" dirty="0">
                        <a:solidFill>
                          <a:srgbClr val="263248"/>
                        </a:solidFill>
                        <a:latin typeface="Roboto Condensed"/>
                        <a:ea typeface="Roboto Condensed"/>
                        <a:cs typeface="Roboto Condensed"/>
                        <a:sym typeface="Roboto Condensed"/>
                      </a:endParaRPr>
                    </a:p>
                  </a:txBody>
                  <a:tcPr marL="91425" marR="91425" marT="68575" marB="68575" anchor="ctr">
                    <a:lnL w="9525" cap="flat" cmpd="sng">
                      <a:solidFill>
                        <a:srgbClr val="C7D3E6"/>
                      </a:solidFill>
                      <a:prstDash val="solid"/>
                      <a:round/>
                      <a:headEnd type="none" w="med" len="med"/>
                      <a:tailEnd type="none" w="med" len="med"/>
                    </a:lnL>
                    <a:lnR w="9525" cap="flat" cmpd="sng">
                      <a:solidFill>
                        <a:srgbClr val="C7D3E6"/>
                      </a:solidFill>
                      <a:prstDash val="solid"/>
                      <a:round/>
                      <a:headEnd type="none" w="med" len="med"/>
                      <a:tailEnd type="none" w="med" len="med"/>
                    </a:lnR>
                    <a:lnT w="9525" cap="flat" cmpd="sng">
                      <a:solidFill>
                        <a:srgbClr val="C7D3E6"/>
                      </a:solidFill>
                      <a:prstDash val="solid"/>
                      <a:round/>
                      <a:headEnd type="none" w="med" len="med"/>
                      <a:tailEnd type="none" w="med" len="med"/>
                    </a:lnT>
                    <a:lnB w="9525" cap="flat" cmpd="sng">
                      <a:solidFill>
                        <a:srgbClr val="C7D3E6"/>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902121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294986" y="369997"/>
            <a:ext cx="5258400" cy="766200"/>
          </a:xfrm>
          <a:prstGeom prst="rect">
            <a:avLst/>
          </a:prstGeom>
        </p:spPr>
        <p:txBody>
          <a:bodyPr lIns="91425" tIns="91425" rIns="91425" bIns="91425" anchor="ctr" anchorCtr="0">
            <a:noAutofit/>
          </a:bodyPr>
          <a:lstStyle/>
          <a:p>
            <a:pPr lvl="0" rtl="0">
              <a:spcBef>
                <a:spcPts val="0"/>
              </a:spcBef>
              <a:buNone/>
            </a:pPr>
            <a:r>
              <a:rPr lang="en-US" dirty="0"/>
              <a:t>Missing values are dealt with cautiously</a:t>
            </a:r>
            <a:endParaRPr lang="en" dirty="0"/>
          </a:p>
        </p:txBody>
      </p:sp>
      <p:sp>
        <p:nvSpPr>
          <p:cNvPr id="191" name="Shape 191"/>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45</a:t>
            </a:fld>
            <a:endParaRPr lang="en"/>
          </a:p>
        </p:txBody>
      </p:sp>
      <p:sp>
        <p:nvSpPr>
          <p:cNvPr id="192" name="Shape 192"/>
          <p:cNvSpPr txBox="1">
            <a:spLocks noGrp="1"/>
          </p:cNvSpPr>
          <p:nvPr>
            <p:ph type="body" idx="1"/>
          </p:nvPr>
        </p:nvSpPr>
        <p:spPr>
          <a:xfrm>
            <a:off x="691375" y="2326748"/>
            <a:ext cx="7504358" cy="1963030"/>
          </a:xfrm>
          <a:prstGeom prst="rect">
            <a:avLst/>
          </a:prstGeom>
        </p:spPr>
        <p:txBody>
          <a:bodyPr lIns="91425" tIns="91425" rIns="91425" bIns="91425" anchor="t" anchorCtr="0">
            <a:noAutofit/>
          </a:bodyPr>
          <a:lstStyle/>
          <a:p>
            <a:pPr marL="457200" indent="-317500">
              <a:spcAft>
                <a:spcPts val="0"/>
              </a:spcAft>
            </a:pPr>
            <a:r>
              <a:rPr lang="en-US" sz="1400" dirty="0" err="1"/>
              <a:t>Home_ownership</a:t>
            </a:r>
            <a:r>
              <a:rPr lang="en-US" sz="1400" dirty="0"/>
              <a:t>: the home ownership status provided by the borrower during registration obtained from the credit report, values are: RENT, OWN, MORTGAGE, OTHER</a:t>
            </a:r>
          </a:p>
          <a:p>
            <a:pPr marL="457200" lvl="6" indent="-317500">
              <a:spcAft>
                <a:spcPts val="0"/>
              </a:spcAft>
              <a:buFont typeface="Courier New" charset="0"/>
              <a:buChar char="o"/>
            </a:pPr>
            <a:r>
              <a:rPr lang="en-US" sz="1400" dirty="0"/>
              <a:t>None value means </a:t>
            </a:r>
            <a:r>
              <a:rPr lang="en-US" sz="1400" b="1" dirty="0"/>
              <a:t>NO HOME</a:t>
            </a:r>
            <a:r>
              <a:rPr lang="en-US" sz="1400" dirty="0"/>
              <a:t>, which could be treated as a case of home ownership.</a:t>
            </a:r>
          </a:p>
          <a:p>
            <a:pPr marL="457200" lvl="6" indent="-317500">
              <a:spcAft>
                <a:spcPts val="0"/>
              </a:spcAft>
              <a:buFont typeface="Courier New" charset="0"/>
              <a:buChar char="o"/>
            </a:pPr>
            <a:endParaRPr lang="en-US" sz="1400" dirty="0"/>
          </a:p>
          <a:p>
            <a:pPr marL="457200" lvl="0" indent="-317500">
              <a:spcAft>
                <a:spcPts val="0"/>
              </a:spcAft>
            </a:pPr>
            <a:r>
              <a:rPr lang="en-US" sz="1400" dirty="0" err="1"/>
              <a:t>Mths_sin_last_delinq</a:t>
            </a:r>
            <a:r>
              <a:rPr lang="en-US" sz="1400" dirty="0"/>
              <a:t>: months since most recent revolving delinquency.</a:t>
            </a:r>
          </a:p>
          <a:p>
            <a:pPr marL="457200" lvl="0" indent="-317500">
              <a:spcAft>
                <a:spcPts val="0"/>
              </a:spcAft>
              <a:buFont typeface="Courier New" charset="0"/>
              <a:buChar char="o"/>
            </a:pPr>
            <a:r>
              <a:rPr lang="en-US" sz="1400" dirty="0"/>
              <a:t>None value means </a:t>
            </a:r>
            <a:r>
              <a:rPr lang="en-US" sz="1400" b="1" dirty="0"/>
              <a:t>NO DELINQUENCY RECORD</a:t>
            </a:r>
            <a:r>
              <a:rPr lang="en-US" sz="1400" dirty="0"/>
              <a:t>, which could not be filled with 0. So we did some data transformation to solve the problem. </a:t>
            </a:r>
            <a:endParaRPr sz="1400" dirty="0"/>
          </a:p>
          <a:p>
            <a:pPr lvl="0">
              <a:spcBef>
                <a:spcPts val="0"/>
              </a:spcBef>
              <a:buNone/>
            </a:pPr>
            <a:endParaRPr sz="1400" dirty="0"/>
          </a:p>
        </p:txBody>
      </p:sp>
      <p:sp>
        <p:nvSpPr>
          <p:cNvPr id="193" name="Shape 193"/>
          <p:cNvSpPr txBox="1"/>
          <p:nvPr/>
        </p:nvSpPr>
        <p:spPr>
          <a:xfrm>
            <a:off x="691375" y="1597325"/>
            <a:ext cx="7964100" cy="6504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US" sz="1200" dirty="0">
                <a:solidFill>
                  <a:schemeClr val="dk1"/>
                </a:solidFill>
              </a:rPr>
              <a:t>Except for those ‘real’ missing values, there are some cases where NULL(N/A) values stand for some certain situations of a loan. We deal with these missing values very cautiously to </a:t>
            </a:r>
          </a:p>
        </p:txBody>
      </p:sp>
    </p:spTree>
    <p:extLst>
      <p:ext uri="{BB962C8B-B14F-4D97-AF65-F5344CB8AC3E}">
        <p14:creationId xmlns:p14="http://schemas.microsoft.com/office/powerpoint/2010/main" val="1813075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294986" y="369997"/>
            <a:ext cx="6534792" cy="766200"/>
          </a:xfrm>
          <a:prstGeom prst="rect">
            <a:avLst/>
          </a:prstGeom>
        </p:spPr>
        <p:txBody>
          <a:bodyPr lIns="91425" tIns="91425" rIns="91425" bIns="91425" anchor="ctr" anchorCtr="0">
            <a:noAutofit/>
          </a:bodyPr>
          <a:lstStyle/>
          <a:p>
            <a:pPr lvl="0" rtl="0">
              <a:spcBef>
                <a:spcPts val="0"/>
              </a:spcBef>
              <a:buNone/>
            </a:pPr>
            <a:r>
              <a:rPr lang="en-US" sz="1800" dirty="0"/>
              <a:t>We did feature transformations to serve for the models</a:t>
            </a:r>
            <a:endParaRPr lang="en" sz="1800" dirty="0"/>
          </a:p>
        </p:txBody>
      </p:sp>
      <p:sp>
        <p:nvSpPr>
          <p:cNvPr id="191" name="Shape 191"/>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46</a:t>
            </a:fld>
            <a:endParaRPr lang="en"/>
          </a:p>
        </p:txBody>
      </p:sp>
      <p:sp>
        <p:nvSpPr>
          <p:cNvPr id="9" name="Shape 192"/>
          <p:cNvSpPr txBox="1">
            <a:spLocks noGrp="1"/>
          </p:cNvSpPr>
          <p:nvPr>
            <p:ph type="body" idx="1"/>
          </p:nvPr>
        </p:nvSpPr>
        <p:spPr>
          <a:xfrm>
            <a:off x="397864" y="1581680"/>
            <a:ext cx="7933336" cy="3370420"/>
          </a:xfrm>
          <a:prstGeom prst="rect">
            <a:avLst/>
          </a:prstGeom>
        </p:spPr>
        <p:txBody>
          <a:bodyPr lIns="91425" tIns="91425" rIns="91425" bIns="91425" anchor="t" anchorCtr="0">
            <a:noAutofit/>
          </a:bodyPr>
          <a:lstStyle/>
          <a:p>
            <a:pPr marL="457200" lvl="0" indent="-317500">
              <a:spcAft>
                <a:spcPts val="0"/>
              </a:spcAft>
            </a:pPr>
            <a:r>
              <a:rPr lang="en-US" sz="1400" dirty="0" err="1"/>
              <a:t>Mths_sin_last_delinq</a:t>
            </a:r>
            <a:r>
              <a:rPr lang="en-US" sz="1400" dirty="0"/>
              <a:t>: months since most recent revolving delinquency.</a:t>
            </a:r>
          </a:p>
          <a:p>
            <a:pPr marL="457200" lvl="0" indent="-317500">
              <a:spcAft>
                <a:spcPts val="0"/>
              </a:spcAft>
              <a:buFont typeface="Courier New" charset="0"/>
              <a:buChar char="o"/>
            </a:pPr>
            <a:r>
              <a:rPr lang="en-US" sz="1400" dirty="0"/>
              <a:t>We used </a:t>
            </a:r>
            <a:r>
              <a:rPr lang="en-US" sz="1600" b="1" dirty="0"/>
              <a:t>84 months </a:t>
            </a:r>
            <a:r>
              <a:rPr lang="en-US" sz="1400" dirty="0"/>
              <a:t>as a threshold value (84 months = 7 years, the time that social credit records get updated)</a:t>
            </a:r>
          </a:p>
          <a:p>
            <a:pPr marL="457200" lvl="0" indent="-317500">
              <a:spcAft>
                <a:spcPts val="0"/>
              </a:spcAft>
              <a:buFont typeface="Courier New" charset="0"/>
              <a:buChar char="o"/>
            </a:pPr>
            <a:r>
              <a:rPr lang="en-US" sz="1400" dirty="0"/>
              <a:t>&lt; 84 months: keeping the original values</a:t>
            </a:r>
          </a:p>
          <a:p>
            <a:pPr marL="457200" lvl="0" indent="-317500">
              <a:spcAft>
                <a:spcPts val="0"/>
              </a:spcAft>
              <a:buFont typeface="Courier New" charset="0"/>
              <a:buChar char="o"/>
            </a:pPr>
            <a:r>
              <a:rPr lang="en-US" sz="1400" dirty="0"/>
              <a:t>&gt; 84 months or NONE: replacing it with 84 months</a:t>
            </a:r>
          </a:p>
          <a:p>
            <a:pPr marL="457200" lvl="0" indent="-317500">
              <a:spcAft>
                <a:spcPts val="0"/>
              </a:spcAft>
              <a:buFont typeface="Courier New" charset="0"/>
              <a:buChar char="o"/>
            </a:pPr>
            <a:endParaRPr lang="en-US" sz="1400" dirty="0"/>
          </a:p>
          <a:p>
            <a:pPr marL="457200" indent="-317500">
              <a:spcAft>
                <a:spcPts val="0"/>
              </a:spcAft>
            </a:pPr>
            <a:r>
              <a:rPr lang="en-US" sz="1400" dirty="0" err="1"/>
              <a:t>Loan_status</a:t>
            </a:r>
            <a:r>
              <a:rPr lang="en-US" sz="1400" dirty="0"/>
              <a:t>: current status of the loan</a:t>
            </a:r>
            <a:endParaRPr lang="en-US" sz="1400" dirty="0">
              <a:solidFill>
                <a:srgbClr val="FF0000"/>
              </a:solidFill>
            </a:endParaRPr>
          </a:p>
          <a:p>
            <a:pPr marL="457200" lvl="6" indent="-317500">
              <a:spcAft>
                <a:spcPts val="0"/>
              </a:spcAft>
              <a:buFont typeface="Courier New" charset="0"/>
              <a:buChar char="o"/>
            </a:pPr>
            <a:r>
              <a:rPr lang="en-US" sz="1400" dirty="0"/>
              <a:t>We used a binary variable to replace it so that classification algorithm could be applied</a:t>
            </a:r>
          </a:p>
          <a:p>
            <a:pPr marL="457200" lvl="6" indent="-317500">
              <a:spcAft>
                <a:spcPts val="0"/>
              </a:spcAft>
              <a:buFont typeface="Courier New" charset="0"/>
              <a:buChar char="o"/>
            </a:pPr>
            <a:r>
              <a:rPr lang="en-US" sz="1400" dirty="0" err="1"/>
              <a:t>Default+Charged</a:t>
            </a:r>
            <a:r>
              <a:rPr lang="en-US" sz="1400" dirty="0"/>
              <a:t> </a:t>
            </a:r>
            <a:r>
              <a:rPr lang="en-US" sz="1400" dirty="0" err="1"/>
              <a:t>off+Late</a:t>
            </a:r>
            <a:r>
              <a:rPr lang="en-US" sz="1400" dirty="0"/>
              <a:t>: 0</a:t>
            </a:r>
          </a:p>
          <a:p>
            <a:pPr marL="457200" lvl="6" indent="-317500">
              <a:spcAft>
                <a:spcPts val="0"/>
              </a:spcAft>
              <a:buFont typeface="Courier New" charset="0"/>
              <a:buChar char="o"/>
            </a:pPr>
            <a:r>
              <a:rPr lang="en-US" sz="1400" dirty="0"/>
              <a:t>Fully </a:t>
            </a:r>
            <a:r>
              <a:rPr lang="en-US" sz="1400" dirty="0" err="1"/>
              <a:t>paid+Current+In</a:t>
            </a:r>
            <a:r>
              <a:rPr lang="en-US" sz="1400" dirty="0"/>
              <a:t> grace period: 1</a:t>
            </a:r>
          </a:p>
          <a:p>
            <a:pPr marL="457200" lvl="6" indent="-317500">
              <a:spcAft>
                <a:spcPts val="0"/>
              </a:spcAft>
              <a:buFont typeface="Courier New" charset="0"/>
              <a:buChar char="o"/>
            </a:pPr>
            <a:endParaRPr lang="en-US" sz="1400" dirty="0"/>
          </a:p>
          <a:p>
            <a:pPr marL="457200" lvl="0" indent="-317500">
              <a:spcAft>
                <a:spcPts val="0"/>
              </a:spcAft>
            </a:pPr>
            <a:r>
              <a:rPr lang="en-US" sz="1400" dirty="0" err="1"/>
              <a:t>Fico_range_low</a:t>
            </a:r>
            <a:r>
              <a:rPr lang="en-US" sz="1400" dirty="0"/>
              <a:t>/</a:t>
            </a:r>
            <a:r>
              <a:rPr lang="en-US" sz="1400" dirty="0" err="1"/>
              <a:t>Fico_range_high</a:t>
            </a:r>
            <a:r>
              <a:rPr lang="en-US" sz="1400" dirty="0"/>
              <a:t>: The lower/upper boundary range the borrower’s FICO.</a:t>
            </a:r>
          </a:p>
          <a:p>
            <a:pPr marL="457200" indent="-317500">
              <a:spcAft>
                <a:spcPts val="0"/>
              </a:spcAft>
              <a:buFont typeface="Courier New" charset="0"/>
              <a:buChar char="o"/>
            </a:pPr>
            <a:r>
              <a:rPr lang="en-US" sz="1400" dirty="0"/>
              <a:t>We found that there is always 4 points gap between the two variables.</a:t>
            </a:r>
          </a:p>
          <a:p>
            <a:pPr marL="457200" indent="-317500">
              <a:spcAft>
                <a:spcPts val="0"/>
              </a:spcAft>
              <a:buFont typeface="Courier New" charset="0"/>
              <a:buChar char="o"/>
            </a:pPr>
            <a:r>
              <a:rPr lang="en-US" sz="1400" dirty="0" err="1"/>
              <a:t>Fico_range_avg</a:t>
            </a:r>
            <a:r>
              <a:rPr lang="en-US" sz="1400" dirty="0"/>
              <a:t> = (</a:t>
            </a:r>
            <a:r>
              <a:rPr lang="en-US" sz="1400" dirty="0" err="1"/>
              <a:t>Fico_range_low+Fico_range_high</a:t>
            </a:r>
            <a:r>
              <a:rPr lang="en-US" sz="1400" dirty="0"/>
              <a:t>)/2</a:t>
            </a:r>
          </a:p>
          <a:p>
            <a:pPr marL="457200" lvl="0" indent="-317500">
              <a:spcAft>
                <a:spcPts val="0"/>
              </a:spcAft>
              <a:buFont typeface="Courier New" charset="0"/>
              <a:buChar char="o"/>
            </a:pPr>
            <a:endParaRPr lang="en-US" sz="1400" dirty="0"/>
          </a:p>
          <a:p>
            <a:pPr marL="457200" lvl="6" indent="-317500">
              <a:spcAft>
                <a:spcPts val="0"/>
              </a:spcAft>
              <a:buFont typeface="Courier New" charset="0"/>
              <a:buChar char="o"/>
            </a:pPr>
            <a:endParaRPr lang="en-US" sz="1400" dirty="0"/>
          </a:p>
          <a:p>
            <a:pPr marL="457200" lvl="6" indent="-317500">
              <a:spcAft>
                <a:spcPts val="0"/>
              </a:spcAft>
              <a:buFont typeface="Courier New" charset="0"/>
              <a:buChar char="o"/>
            </a:pPr>
            <a:endParaRPr lang="en-US" sz="1400" dirty="0"/>
          </a:p>
          <a:p>
            <a:pPr marL="457200" lvl="0" indent="-317500">
              <a:spcAft>
                <a:spcPts val="0"/>
              </a:spcAft>
              <a:buFont typeface="Courier New" charset="0"/>
              <a:buChar char="o"/>
            </a:pPr>
            <a:endParaRPr sz="1400" dirty="0"/>
          </a:p>
          <a:p>
            <a:pPr lvl="0">
              <a:spcBef>
                <a:spcPts val="0"/>
              </a:spcBef>
              <a:buNone/>
            </a:pPr>
            <a:endParaRPr sz="1400" dirty="0"/>
          </a:p>
        </p:txBody>
      </p:sp>
    </p:spTree>
    <p:extLst>
      <p:ext uri="{BB962C8B-B14F-4D97-AF65-F5344CB8AC3E}">
        <p14:creationId xmlns:p14="http://schemas.microsoft.com/office/powerpoint/2010/main" val="21306139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xfrm>
            <a:off x="814275" y="392575"/>
            <a:ext cx="5258400" cy="766200"/>
          </a:xfrm>
          <a:prstGeom prst="rect">
            <a:avLst/>
          </a:prstGeom>
        </p:spPr>
        <p:txBody>
          <a:bodyPr lIns="91425" tIns="91425" rIns="91425" bIns="91425" anchor="ctr" anchorCtr="0">
            <a:noAutofit/>
          </a:bodyPr>
          <a:lstStyle/>
          <a:p>
            <a:pPr lvl="0">
              <a:spcBef>
                <a:spcPts val="0"/>
              </a:spcBef>
              <a:buNone/>
            </a:pPr>
            <a:r>
              <a:rPr lang="en"/>
              <a:t>IN TWO OR THREE COLUMNS</a:t>
            </a:r>
          </a:p>
        </p:txBody>
      </p:sp>
      <p:sp>
        <p:nvSpPr>
          <p:cNvPr id="323" name="Shape 323"/>
          <p:cNvSpPr txBox="1">
            <a:spLocks noGrp="1"/>
          </p:cNvSpPr>
          <p:nvPr>
            <p:ph type="body" idx="1"/>
          </p:nvPr>
        </p:nvSpPr>
        <p:spPr>
          <a:xfrm>
            <a:off x="870450" y="1545075"/>
            <a:ext cx="2247900" cy="2709900"/>
          </a:xfrm>
          <a:prstGeom prst="rect">
            <a:avLst/>
          </a:prstGeom>
        </p:spPr>
        <p:txBody>
          <a:bodyPr lIns="91425" tIns="91425" rIns="91425" bIns="91425" anchor="t" anchorCtr="0">
            <a:noAutofit/>
          </a:bodyPr>
          <a:lstStyle/>
          <a:p>
            <a:pPr lvl="0" rtl="0">
              <a:spcBef>
                <a:spcPts val="0"/>
              </a:spcBef>
              <a:buNone/>
            </a:pPr>
            <a:r>
              <a:rPr lang="en" b="1"/>
              <a:t>Yellow</a:t>
            </a:r>
          </a:p>
          <a:p>
            <a:pPr lvl="0">
              <a:spcBef>
                <a:spcPts val="0"/>
              </a:spcBef>
              <a:buNone/>
            </a:pPr>
            <a:r>
              <a:rPr lang="en"/>
              <a:t>Is the color of gold, butter and ripe lemons. In the spectrum of visible light, yellow is found between green and orange.</a:t>
            </a:r>
          </a:p>
        </p:txBody>
      </p:sp>
      <p:sp>
        <p:nvSpPr>
          <p:cNvPr id="324" name="Shape 324"/>
          <p:cNvSpPr txBox="1">
            <a:spLocks noGrp="1"/>
          </p:cNvSpPr>
          <p:nvPr>
            <p:ph type="body" idx="2"/>
          </p:nvPr>
        </p:nvSpPr>
        <p:spPr>
          <a:xfrm>
            <a:off x="3233637" y="1545075"/>
            <a:ext cx="2247900" cy="2709900"/>
          </a:xfrm>
          <a:prstGeom prst="rect">
            <a:avLst/>
          </a:prstGeom>
        </p:spPr>
        <p:txBody>
          <a:bodyPr lIns="91425" tIns="91425" rIns="91425" bIns="91425" anchor="t" anchorCtr="0">
            <a:noAutofit/>
          </a:bodyPr>
          <a:lstStyle/>
          <a:p>
            <a:pPr lvl="0" rtl="0">
              <a:spcBef>
                <a:spcPts val="0"/>
              </a:spcBef>
              <a:buNone/>
            </a:pPr>
            <a:r>
              <a:rPr lang="en" b="1"/>
              <a:t>Blue</a:t>
            </a:r>
          </a:p>
          <a:p>
            <a:pPr lvl="0">
              <a:spcBef>
                <a:spcPts val="0"/>
              </a:spcBef>
              <a:buNone/>
            </a:pPr>
            <a:r>
              <a:rPr lang="en"/>
              <a:t>Is the colour of the clear sky and the deep sea. It is located between violet and green on the optical spectrum.</a:t>
            </a:r>
          </a:p>
        </p:txBody>
      </p:sp>
      <p:sp>
        <p:nvSpPr>
          <p:cNvPr id="325" name="Shape 325"/>
          <p:cNvSpPr txBox="1">
            <a:spLocks noGrp="1"/>
          </p:cNvSpPr>
          <p:nvPr>
            <p:ph type="body" idx="3"/>
          </p:nvPr>
        </p:nvSpPr>
        <p:spPr>
          <a:xfrm>
            <a:off x="5540649" y="1545075"/>
            <a:ext cx="2247900" cy="2709900"/>
          </a:xfrm>
          <a:prstGeom prst="rect">
            <a:avLst/>
          </a:prstGeom>
        </p:spPr>
        <p:txBody>
          <a:bodyPr lIns="91425" tIns="91425" rIns="91425" bIns="91425" anchor="t" anchorCtr="0">
            <a:noAutofit/>
          </a:bodyPr>
          <a:lstStyle/>
          <a:p>
            <a:pPr lvl="0" rtl="0">
              <a:spcBef>
                <a:spcPts val="0"/>
              </a:spcBef>
              <a:buNone/>
            </a:pPr>
            <a:r>
              <a:rPr lang="en" b="1"/>
              <a:t>Red</a:t>
            </a:r>
          </a:p>
          <a:p>
            <a:pPr lvl="0" rtl="0">
              <a:spcBef>
                <a:spcPts val="0"/>
              </a:spcBef>
              <a:buNone/>
            </a:pPr>
            <a:r>
              <a:rPr lang="en"/>
              <a:t>Is the color of blood, and because of this it has historically been associated with sacrifice, danger and courage. </a:t>
            </a:r>
          </a:p>
          <a:p>
            <a:pPr lvl="0">
              <a:spcBef>
                <a:spcPts val="0"/>
              </a:spcBef>
              <a:buNone/>
            </a:pPr>
            <a:endParaRPr/>
          </a:p>
        </p:txBody>
      </p:sp>
      <p:sp>
        <p:nvSpPr>
          <p:cNvPr id="326" name="Shape 326"/>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47</a:t>
            </a:fld>
            <a:endParaRPr lang="en"/>
          </a:p>
        </p:txBody>
      </p:sp>
      <p:grpSp>
        <p:nvGrpSpPr>
          <p:cNvPr id="327" name="Shape 327"/>
          <p:cNvGrpSpPr/>
          <p:nvPr/>
        </p:nvGrpSpPr>
        <p:grpSpPr>
          <a:xfrm>
            <a:off x="312465" y="587259"/>
            <a:ext cx="309022" cy="376837"/>
            <a:chOff x="596350" y="929175"/>
            <a:chExt cx="407950" cy="497475"/>
          </a:xfrm>
        </p:grpSpPr>
        <p:sp>
          <p:nvSpPr>
            <p:cNvPr id="328" name="Shape 328"/>
            <p:cNvSpPr/>
            <p:nvPr/>
          </p:nvSpPr>
          <p:spPr>
            <a:xfrm>
              <a:off x="596350" y="953550"/>
              <a:ext cx="387250" cy="473100"/>
            </a:xfrm>
            <a:custGeom>
              <a:avLst/>
              <a:gdLst/>
              <a:ahLst/>
              <a:cxnLst/>
              <a:rect l="0" t="0" r="0" b="0"/>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9" name="Shape 329"/>
            <p:cNvSpPr/>
            <p:nvPr/>
          </p:nvSpPr>
          <p:spPr>
            <a:xfrm>
              <a:off x="626775" y="929175"/>
              <a:ext cx="377525" cy="462775"/>
            </a:xfrm>
            <a:custGeom>
              <a:avLst/>
              <a:gdLst/>
              <a:ahLst/>
              <a:cxnLst/>
              <a:rect l="0" t="0" r="0" b="0"/>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0" name="Shape 330"/>
            <p:cNvSpPr/>
            <p:nvPr/>
          </p:nvSpPr>
          <p:spPr>
            <a:xfrm>
              <a:off x="688900" y="1256150"/>
              <a:ext cx="133975" cy="25"/>
            </a:xfrm>
            <a:custGeom>
              <a:avLst/>
              <a:gdLst/>
              <a:ahLst/>
              <a:cxnLst/>
              <a:rect l="0" t="0" r="0" b="0"/>
              <a:pathLst>
                <a:path w="5359" h="1" fill="none" extrusionOk="0">
                  <a:moveTo>
                    <a:pt x="5358" y="0"/>
                  </a:moveTo>
                  <a:lnTo>
                    <a:pt x="0" y="0"/>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1" name="Shape 331"/>
            <p:cNvSpPr/>
            <p:nvPr/>
          </p:nvSpPr>
          <p:spPr>
            <a:xfrm>
              <a:off x="688900" y="1201350"/>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2" name="Shape 332"/>
            <p:cNvSpPr/>
            <p:nvPr/>
          </p:nvSpPr>
          <p:spPr>
            <a:xfrm>
              <a:off x="688900" y="1145950"/>
              <a:ext cx="255750" cy="25"/>
            </a:xfrm>
            <a:custGeom>
              <a:avLst/>
              <a:gdLst/>
              <a:ahLst/>
              <a:cxnLst/>
              <a:rect l="0" t="0" r="0" b="0"/>
              <a:pathLst>
                <a:path w="10230" h="1" fill="none" extrusionOk="0">
                  <a:moveTo>
                    <a:pt x="10229" y="0"/>
                  </a:moveTo>
                  <a:lnTo>
                    <a:pt x="0" y="0"/>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3" name="Shape 333"/>
            <p:cNvSpPr/>
            <p:nvPr/>
          </p:nvSpPr>
          <p:spPr>
            <a:xfrm>
              <a:off x="688900" y="10905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4" name="Shape 334"/>
            <p:cNvSpPr/>
            <p:nvPr/>
          </p:nvSpPr>
          <p:spPr>
            <a:xfrm>
              <a:off x="920250" y="929175"/>
              <a:ext cx="84050" cy="84050"/>
            </a:xfrm>
            <a:custGeom>
              <a:avLst/>
              <a:gdLst/>
              <a:ahLst/>
              <a:cxnLst/>
              <a:rect l="0" t="0" r="0" b="0"/>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995" y="392575"/>
            <a:ext cx="5834680" cy="766200"/>
          </a:xfrm>
        </p:spPr>
        <p:txBody>
          <a:bodyPr/>
          <a:lstStyle/>
          <a:p>
            <a:r>
              <a:rPr lang="en-US" altLang="zh-CN" dirty="0"/>
              <a:t>Project Objective</a:t>
            </a:r>
            <a:endParaRPr lang="en-US" dirty="0"/>
          </a:p>
        </p:txBody>
      </p:sp>
      <p:sp>
        <p:nvSpPr>
          <p:cNvPr id="4" name="Text Placeholder 3"/>
          <p:cNvSpPr>
            <a:spLocks noGrp="1"/>
          </p:cNvSpPr>
          <p:nvPr>
            <p:ph type="body" idx="2"/>
          </p:nvPr>
        </p:nvSpPr>
        <p:spPr>
          <a:xfrm>
            <a:off x="2332636" y="1537987"/>
            <a:ext cx="3740039" cy="592264"/>
          </a:xfrm>
        </p:spPr>
        <p:txBody>
          <a:bodyPr/>
          <a:lstStyle/>
          <a:p>
            <a:pPr>
              <a:buNone/>
            </a:pPr>
            <a:r>
              <a:rPr lang="en-US"/>
              <a:t>Predict the </a:t>
            </a:r>
            <a:r>
              <a:rPr lang="en-US" b="1"/>
              <a:t>risk</a:t>
            </a:r>
            <a:r>
              <a:rPr lang="en-US"/>
              <a:t> </a:t>
            </a:r>
            <a:r>
              <a:rPr lang="en-US" dirty="0"/>
              <a:t>of different loans</a:t>
            </a:r>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t>5</a:t>
            </a:fld>
            <a:endParaRPr lang="en"/>
          </a:p>
        </p:txBody>
      </p:sp>
      <p:sp>
        <p:nvSpPr>
          <p:cNvPr id="7" name="Text Placeholder 3"/>
          <p:cNvSpPr>
            <a:spLocks noGrp="1"/>
          </p:cNvSpPr>
          <p:nvPr>
            <p:ph type="body" idx="2"/>
          </p:nvPr>
        </p:nvSpPr>
        <p:spPr>
          <a:xfrm>
            <a:off x="2332636" y="2413904"/>
            <a:ext cx="5285364" cy="592264"/>
          </a:xfrm>
        </p:spPr>
        <p:txBody>
          <a:bodyPr/>
          <a:lstStyle/>
          <a:p>
            <a:pPr>
              <a:buNone/>
            </a:pPr>
            <a:r>
              <a:rPr lang="en-US" dirty="0"/>
              <a:t>Maximize </a:t>
            </a:r>
            <a:r>
              <a:rPr lang="en-US" b="1" dirty="0"/>
              <a:t>profits</a:t>
            </a:r>
            <a:r>
              <a:rPr lang="en-US" dirty="0"/>
              <a:t> for both investors and Lending Club</a:t>
            </a:r>
          </a:p>
        </p:txBody>
      </p:sp>
      <p:sp>
        <p:nvSpPr>
          <p:cNvPr id="9" name="Text Placeholder 3"/>
          <p:cNvSpPr>
            <a:spLocks noGrp="1"/>
          </p:cNvSpPr>
          <p:nvPr>
            <p:ph type="body" idx="2"/>
          </p:nvPr>
        </p:nvSpPr>
        <p:spPr>
          <a:xfrm>
            <a:off x="2332636" y="3385380"/>
            <a:ext cx="6318995" cy="592264"/>
          </a:xfrm>
        </p:spPr>
        <p:txBody>
          <a:bodyPr/>
          <a:lstStyle/>
          <a:p>
            <a:pPr>
              <a:buNone/>
            </a:pPr>
            <a:r>
              <a:rPr lang="en-US" dirty="0"/>
              <a:t>Develop </a:t>
            </a:r>
            <a:r>
              <a:rPr lang="en-US" b="1" dirty="0"/>
              <a:t>interfaces</a:t>
            </a:r>
            <a:r>
              <a:rPr lang="en-US" dirty="0"/>
              <a:t> to filter loans with predictions</a:t>
            </a:r>
          </a:p>
        </p:txBody>
      </p:sp>
      <p:pic>
        <p:nvPicPr>
          <p:cNvPr id="11" name="Picture 10"/>
          <p:cNvPicPr>
            <a:picLocks noChangeAspect="1"/>
          </p:cNvPicPr>
          <p:nvPr/>
        </p:nvPicPr>
        <p:blipFill>
          <a:blip r:embed="rId2"/>
          <a:stretch>
            <a:fillRect/>
          </a:stretch>
        </p:blipFill>
        <p:spPr>
          <a:xfrm>
            <a:off x="930589" y="1462478"/>
            <a:ext cx="659790" cy="648265"/>
          </a:xfrm>
          <a:prstGeom prst="rect">
            <a:avLst/>
          </a:prstGeom>
        </p:spPr>
      </p:pic>
      <p:pic>
        <p:nvPicPr>
          <p:cNvPr id="1027" name="Picture 3" descr="http://www.blackpearl.website/images/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275" y="2238316"/>
            <a:ext cx="914041" cy="91404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a:stretch>
            <a:fillRect/>
          </a:stretch>
        </p:blipFill>
        <p:spPr>
          <a:xfrm>
            <a:off x="691433" y="3288475"/>
            <a:ext cx="1117277" cy="837958"/>
          </a:xfrm>
          <a:prstGeom prst="rect">
            <a:avLst/>
          </a:prstGeom>
        </p:spPr>
      </p:pic>
    </p:spTree>
    <p:extLst>
      <p:ext uri="{BB962C8B-B14F-4D97-AF65-F5344CB8AC3E}">
        <p14:creationId xmlns:p14="http://schemas.microsoft.com/office/powerpoint/2010/main" val="1573626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151" y="392575"/>
            <a:ext cx="5759524" cy="766200"/>
          </a:xfrm>
        </p:spPr>
        <p:txBody>
          <a:bodyPr/>
          <a:lstStyle/>
          <a:p>
            <a:r>
              <a:rPr lang="en-US" altLang="zh-CN" dirty="0"/>
              <a:t>Project Overview</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t>6</a:t>
            </a:fld>
            <a:endParaRPr lang="en"/>
          </a:p>
        </p:txBody>
      </p:sp>
      <p:pic>
        <p:nvPicPr>
          <p:cNvPr id="11" name="Picture 10"/>
          <p:cNvPicPr>
            <a:picLocks noChangeAspect="1"/>
          </p:cNvPicPr>
          <p:nvPr/>
        </p:nvPicPr>
        <p:blipFill>
          <a:blip r:embed="rId3"/>
          <a:stretch>
            <a:fillRect/>
          </a:stretch>
        </p:blipFill>
        <p:spPr>
          <a:xfrm>
            <a:off x="930589" y="1462478"/>
            <a:ext cx="659790" cy="648265"/>
          </a:xfrm>
          <a:prstGeom prst="rect">
            <a:avLst/>
          </a:prstGeom>
        </p:spPr>
      </p:pic>
      <p:pic>
        <p:nvPicPr>
          <p:cNvPr id="1027" name="Picture 3" descr="http://www.blackpearl.website/images/0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275" y="2238316"/>
            <a:ext cx="914041" cy="91404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5"/>
          <a:stretch>
            <a:fillRect/>
          </a:stretch>
        </p:blipFill>
        <p:spPr>
          <a:xfrm>
            <a:off x="691433" y="3288475"/>
            <a:ext cx="1117277" cy="837958"/>
          </a:xfrm>
          <a:prstGeom prst="rect">
            <a:avLst/>
          </a:prstGeom>
        </p:spPr>
      </p:pic>
      <p:sp>
        <p:nvSpPr>
          <p:cNvPr id="12" name="Text Placeholder 3"/>
          <p:cNvSpPr>
            <a:spLocks noGrp="1"/>
          </p:cNvSpPr>
          <p:nvPr>
            <p:ph type="body" idx="2"/>
          </p:nvPr>
        </p:nvSpPr>
        <p:spPr>
          <a:xfrm>
            <a:off x="200650" y="1545337"/>
            <a:ext cx="3378299" cy="592264"/>
          </a:xfrm>
        </p:spPr>
        <p:txBody>
          <a:bodyPr/>
          <a:lstStyle/>
          <a:p>
            <a:pPr>
              <a:buNone/>
            </a:pPr>
            <a:r>
              <a:rPr lang="en-US" b="1" dirty="0"/>
              <a:t>Risk</a:t>
            </a:r>
          </a:p>
        </p:txBody>
      </p:sp>
      <p:sp>
        <p:nvSpPr>
          <p:cNvPr id="13" name="Text Placeholder 3"/>
          <p:cNvSpPr>
            <a:spLocks noGrp="1"/>
          </p:cNvSpPr>
          <p:nvPr>
            <p:ph type="body" idx="2"/>
          </p:nvPr>
        </p:nvSpPr>
        <p:spPr>
          <a:xfrm>
            <a:off x="200650" y="2399204"/>
            <a:ext cx="3378299" cy="592264"/>
          </a:xfrm>
        </p:spPr>
        <p:txBody>
          <a:bodyPr/>
          <a:lstStyle/>
          <a:p>
            <a:pPr>
              <a:buNone/>
            </a:pPr>
            <a:r>
              <a:rPr lang="en-US" b="1" dirty="0"/>
              <a:t>Profit</a:t>
            </a:r>
          </a:p>
        </p:txBody>
      </p:sp>
      <p:sp>
        <p:nvSpPr>
          <p:cNvPr id="15" name="Text Placeholder 3"/>
          <p:cNvSpPr>
            <a:spLocks noGrp="1"/>
          </p:cNvSpPr>
          <p:nvPr>
            <p:ph type="body" idx="2"/>
          </p:nvPr>
        </p:nvSpPr>
        <p:spPr>
          <a:xfrm>
            <a:off x="200650" y="3377358"/>
            <a:ext cx="3378299" cy="592264"/>
          </a:xfrm>
        </p:spPr>
        <p:txBody>
          <a:bodyPr/>
          <a:lstStyle/>
          <a:p>
            <a:pPr>
              <a:buNone/>
            </a:pPr>
            <a:r>
              <a:rPr lang="en-US" b="1" dirty="0"/>
              <a:t>App</a:t>
            </a:r>
          </a:p>
        </p:txBody>
      </p:sp>
      <p:grpSp>
        <p:nvGrpSpPr>
          <p:cNvPr id="21" name="Group 20"/>
          <p:cNvGrpSpPr/>
          <p:nvPr/>
        </p:nvGrpSpPr>
        <p:grpSpPr>
          <a:xfrm>
            <a:off x="2351502" y="1522493"/>
            <a:ext cx="2006679" cy="533778"/>
            <a:chOff x="6195549" y="1787391"/>
            <a:chExt cx="2006679" cy="533778"/>
          </a:xfrm>
        </p:grpSpPr>
        <p:sp>
          <p:nvSpPr>
            <p:cNvPr id="8" name="Rounded Rectangle 7"/>
            <p:cNvSpPr/>
            <p:nvPr/>
          </p:nvSpPr>
          <p:spPr>
            <a:xfrm>
              <a:off x="6195549" y="1787391"/>
              <a:ext cx="2006679" cy="53377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260671" y="1841469"/>
              <a:ext cx="1941557" cy="400110"/>
            </a:xfrm>
            <a:prstGeom prst="rect">
              <a:avLst/>
            </a:prstGeom>
          </p:spPr>
          <p:txBody>
            <a:bodyPr wrap="none">
              <a:spAutoFit/>
            </a:bodyPr>
            <a:lstStyle/>
            <a:p>
              <a:r>
                <a:rPr lang="en-US" sz="2000" dirty="0">
                  <a:solidFill>
                    <a:srgbClr val="FFFFFF"/>
                  </a:solidFill>
                  <a:latin typeface="Roboto Condensed"/>
                  <a:ea typeface="Roboto Condensed"/>
                  <a:cs typeface="Roboto Condensed"/>
                  <a:sym typeface="Roboto Condensed"/>
                </a:rPr>
                <a:t>Data Exploration</a:t>
              </a:r>
              <a:endParaRPr lang="en-US" sz="2000" dirty="0"/>
            </a:p>
          </p:txBody>
        </p:sp>
      </p:grpSp>
      <p:grpSp>
        <p:nvGrpSpPr>
          <p:cNvPr id="31" name="Group 30"/>
          <p:cNvGrpSpPr/>
          <p:nvPr/>
        </p:nvGrpSpPr>
        <p:grpSpPr>
          <a:xfrm>
            <a:off x="4605387" y="1509737"/>
            <a:ext cx="2006679" cy="533778"/>
            <a:chOff x="6903765" y="1433256"/>
            <a:chExt cx="2006679" cy="533778"/>
          </a:xfrm>
        </p:grpSpPr>
        <p:sp>
          <p:nvSpPr>
            <p:cNvPr id="26" name="Rounded Rectangle 25"/>
            <p:cNvSpPr/>
            <p:nvPr/>
          </p:nvSpPr>
          <p:spPr>
            <a:xfrm>
              <a:off x="6903765" y="1433256"/>
              <a:ext cx="2006679" cy="53377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096625" y="1494862"/>
              <a:ext cx="1620957" cy="400110"/>
            </a:xfrm>
            <a:prstGeom prst="rect">
              <a:avLst/>
            </a:prstGeom>
          </p:spPr>
          <p:txBody>
            <a:bodyPr wrap="none">
              <a:spAutoFit/>
            </a:bodyPr>
            <a:lstStyle/>
            <a:p>
              <a:r>
                <a:rPr lang="en-US" sz="2000" dirty="0">
                  <a:solidFill>
                    <a:srgbClr val="FFFFFF"/>
                  </a:solidFill>
                  <a:latin typeface="Roboto Condensed"/>
                  <a:ea typeface="Roboto Condensed"/>
                  <a:cs typeface="Roboto Condensed"/>
                  <a:sym typeface="Roboto Condensed"/>
                </a:rPr>
                <a:t>Preprocessing</a:t>
              </a:r>
              <a:endParaRPr lang="en-US" sz="2000" dirty="0"/>
            </a:p>
          </p:txBody>
        </p:sp>
      </p:grpSp>
      <p:grpSp>
        <p:nvGrpSpPr>
          <p:cNvPr id="28" name="Group 27"/>
          <p:cNvGrpSpPr/>
          <p:nvPr/>
        </p:nvGrpSpPr>
        <p:grpSpPr>
          <a:xfrm>
            <a:off x="6804926" y="1508255"/>
            <a:ext cx="2208445" cy="533778"/>
            <a:chOff x="6195549" y="1787391"/>
            <a:chExt cx="2091835" cy="533778"/>
          </a:xfrm>
        </p:grpSpPr>
        <p:sp>
          <p:nvSpPr>
            <p:cNvPr id="29" name="Rounded Rectangle 28"/>
            <p:cNvSpPr/>
            <p:nvPr/>
          </p:nvSpPr>
          <p:spPr>
            <a:xfrm>
              <a:off x="6195549" y="1787391"/>
              <a:ext cx="2006679" cy="53377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17587" y="1854225"/>
              <a:ext cx="2069797" cy="400110"/>
            </a:xfrm>
            <a:prstGeom prst="rect">
              <a:avLst/>
            </a:prstGeom>
          </p:spPr>
          <p:txBody>
            <a:bodyPr wrap="none">
              <a:spAutoFit/>
            </a:bodyPr>
            <a:lstStyle/>
            <a:p>
              <a:r>
                <a:rPr lang="en-US" sz="2000" dirty="0">
                  <a:solidFill>
                    <a:srgbClr val="FFFFFF"/>
                  </a:solidFill>
                  <a:latin typeface="Roboto Condensed"/>
                  <a:ea typeface="Roboto Condensed"/>
                  <a:cs typeface="Roboto Condensed"/>
                  <a:sym typeface="Roboto Condensed"/>
                </a:rPr>
                <a:t>Machine Learning</a:t>
              </a:r>
              <a:endParaRPr lang="en-US" sz="2000" dirty="0"/>
            </a:p>
          </p:txBody>
        </p:sp>
      </p:grpSp>
      <p:grpSp>
        <p:nvGrpSpPr>
          <p:cNvPr id="33" name="Group 32"/>
          <p:cNvGrpSpPr/>
          <p:nvPr/>
        </p:nvGrpSpPr>
        <p:grpSpPr>
          <a:xfrm>
            <a:off x="4273568" y="2391096"/>
            <a:ext cx="2670313" cy="533778"/>
            <a:chOff x="6195549" y="1787391"/>
            <a:chExt cx="2450189" cy="533778"/>
          </a:xfrm>
        </p:grpSpPr>
        <p:sp>
          <p:nvSpPr>
            <p:cNvPr id="34" name="Rounded Rectangle 33"/>
            <p:cNvSpPr/>
            <p:nvPr/>
          </p:nvSpPr>
          <p:spPr>
            <a:xfrm>
              <a:off x="6195549" y="1787391"/>
              <a:ext cx="2450189" cy="53377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441410" y="1842945"/>
              <a:ext cx="2097049" cy="400110"/>
            </a:xfrm>
            <a:prstGeom prst="rect">
              <a:avLst/>
            </a:prstGeom>
          </p:spPr>
          <p:txBody>
            <a:bodyPr wrap="none">
              <a:spAutoFit/>
            </a:bodyPr>
            <a:lstStyle/>
            <a:p>
              <a:r>
                <a:rPr lang="en-US" sz="2000" dirty="0">
                  <a:solidFill>
                    <a:srgbClr val="FFFFFF"/>
                  </a:solidFill>
                  <a:latin typeface="Roboto Condensed"/>
                  <a:ea typeface="Roboto Condensed"/>
                  <a:cs typeface="Roboto Condensed"/>
                  <a:sym typeface="Roboto Condensed"/>
                </a:rPr>
                <a:t>Financial Analysis</a:t>
              </a:r>
              <a:endParaRPr lang="en-US" sz="2000" dirty="0"/>
            </a:p>
          </p:txBody>
        </p:sp>
      </p:grpSp>
      <p:grpSp>
        <p:nvGrpSpPr>
          <p:cNvPr id="36" name="Group 35"/>
          <p:cNvGrpSpPr/>
          <p:nvPr/>
        </p:nvGrpSpPr>
        <p:grpSpPr>
          <a:xfrm>
            <a:off x="4305905" y="3369478"/>
            <a:ext cx="2670313" cy="533778"/>
            <a:chOff x="6195549" y="1787391"/>
            <a:chExt cx="2450189" cy="533778"/>
          </a:xfrm>
        </p:grpSpPr>
        <p:sp>
          <p:nvSpPr>
            <p:cNvPr id="37" name="Rounded Rectangle 36"/>
            <p:cNvSpPr/>
            <p:nvPr/>
          </p:nvSpPr>
          <p:spPr>
            <a:xfrm>
              <a:off x="6195549" y="1787391"/>
              <a:ext cx="2450189" cy="53377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441410" y="1842945"/>
              <a:ext cx="1924181" cy="400110"/>
            </a:xfrm>
            <a:prstGeom prst="rect">
              <a:avLst/>
            </a:prstGeom>
          </p:spPr>
          <p:txBody>
            <a:bodyPr wrap="none">
              <a:spAutoFit/>
            </a:bodyPr>
            <a:lstStyle/>
            <a:p>
              <a:r>
                <a:rPr lang="en-US" sz="2000" dirty="0">
                  <a:solidFill>
                    <a:srgbClr val="FFFFFF"/>
                  </a:solidFill>
                  <a:latin typeface="Roboto Condensed"/>
                  <a:ea typeface="Roboto Condensed"/>
                  <a:cs typeface="Roboto Condensed"/>
                  <a:sym typeface="Roboto Condensed"/>
                </a:rPr>
                <a:t>Data Visualization</a:t>
              </a:r>
              <a:endParaRPr lang="en-US" sz="2000" dirty="0"/>
            </a:p>
          </p:txBody>
        </p:sp>
      </p:grpSp>
    </p:spTree>
    <p:extLst>
      <p:ext uri="{BB962C8B-B14F-4D97-AF65-F5344CB8AC3E}">
        <p14:creationId xmlns:p14="http://schemas.microsoft.com/office/powerpoint/2010/main" val="2075504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ctrTitle"/>
          </p:nvPr>
        </p:nvSpPr>
        <p:spPr>
          <a:xfrm>
            <a:off x="463525" y="2871148"/>
            <a:ext cx="4094400" cy="1159800"/>
          </a:xfrm>
          <a:prstGeom prst="rect">
            <a:avLst/>
          </a:prstGeom>
        </p:spPr>
        <p:txBody>
          <a:bodyPr lIns="91425" tIns="91425" rIns="91425" bIns="91425" anchor="b" anchorCtr="0">
            <a:noAutofit/>
          </a:bodyPr>
          <a:lstStyle/>
          <a:p>
            <a:pPr lvl="0" rtl="0">
              <a:spcBef>
                <a:spcPts val="0"/>
              </a:spcBef>
              <a:buNone/>
            </a:pPr>
            <a:r>
              <a:rPr lang="en" dirty="0"/>
              <a:t> Data </a:t>
            </a:r>
            <a:r>
              <a:rPr lang="en-US" dirty="0"/>
              <a:t>Exploration</a:t>
            </a:r>
            <a:endParaRPr lang="en" dirty="0"/>
          </a:p>
        </p:txBody>
      </p:sp>
      <p:sp>
        <p:nvSpPr>
          <p:cNvPr id="305" name="Shape 305"/>
          <p:cNvSpPr txBox="1">
            <a:spLocks noGrp="1"/>
          </p:cNvSpPr>
          <p:nvPr>
            <p:ph type="subTitle" idx="1"/>
          </p:nvPr>
        </p:nvSpPr>
        <p:spPr>
          <a:xfrm>
            <a:off x="463525" y="3975448"/>
            <a:ext cx="4094400" cy="784800"/>
          </a:xfrm>
          <a:prstGeom prst="rect">
            <a:avLst/>
          </a:prstGeom>
        </p:spPr>
        <p:txBody>
          <a:bodyPr lIns="91425" tIns="91425" rIns="91425" bIns="91425" anchor="t" anchorCtr="0">
            <a:noAutofit/>
          </a:bodyPr>
          <a:lstStyle/>
          <a:p>
            <a:pPr lvl="0" rtl="0">
              <a:spcBef>
                <a:spcPts val="0"/>
              </a:spcBef>
              <a:buNone/>
            </a:pPr>
            <a:r>
              <a:rPr lang="en"/>
              <a:t>Spencer</a:t>
            </a:r>
          </a:p>
        </p:txBody>
      </p:sp>
      <p:sp>
        <p:nvSpPr>
          <p:cNvPr id="306" name="Shape 306"/>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7</a:t>
            </a:fld>
            <a:endParaRPr lang="en"/>
          </a:p>
        </p:txBody>
      </p:sp>
      <p:sp>
        <p:nvSpPr>
          <p:cNvPr id="307" name="Shape 307"/>
          <p:cNvSpPr txBox="1"/>
          <p:nvPr/>
        </p:nvSpPr>
        <p:spPr>
          <a:xfrm>
            <a:off x="463525" y="0"/>
            <a:ext cx="2181600" cy="3136200"/>
          </a:xfrm>
          <a:prstGeom prst="rect">
            <a:avLst/>
          </a:prstGeom>
          <a:noFill/>
          <a:ln>
            <a:noFill/>
          </a:ln>
        </p:spPr>
        <p:txBody>
          <a:bodyPr lIns="91425" tIns="91425" rIns="91425" bIns="91425" anchor="b" anchorCtr="0">
            <a:noAutofit/>
          </a:bodyPr>
          <a:lstStyle/>
          <a:p>
            <a:pPr lvl="0">
              <a:spcBef>
                <a:spcPts val="0"/>
              </a:spcBef>
              <a:buNone/>
            </a:pPr>
            <a:r>
              <a:rPr lang="en" sz="12000" b="1">
                <a:solidFill>
                  <a:srgbClr val="3F5378"/>
                </a:solidFill>
                <a:latin typeface="Roboto Condensed"/>
                <a:ea typeface="Roboto Condensed"/>
                <a:cs typeface="Roboto Condensed"/>
                <a:sym typeface="Roboto Condensed"/>
              </a:rPr>
              <a:t>1</a:t>
            </a:r>
          </a:p>
        </p:txBody>
      </p:sp>
    </p:spTree>
    <p:extLst>
      <p:ext uri="{BB962C8B-B14F-4D97-AF65-F5344CB8AC3E}">
        <p14:creationId xmlns:p14="http://schemas.microsoft.com/office/powerpoint/2010/main" val="1595214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294985" y="369997"/>
            <a:ext cx="6026301" cy="766200"/>
          </a:xfrm>
          <a:prstGeom prst="rect">
            <a:avLst/>
          </a:prstGeom>
        </p:spPr>
        <p:txBody>
          <a:bodyPr lIns="91425" tIns="91425" rIns="91425" bIns="91425" anchor="ctr" anchorCtr="0">
            <a:noAutofit/>
          </a:bodyPr>
          <a:lstStyle/>
          <a:p>
            <a:pPr lvl="0" rtl="0">
              <a:spcBef>
                <a:spcPts val="0"/>
              </a:spcBef>
              <a:buNone/>
            </a:pPr>
            <a:r>
              <a:rPr lang="en-US" dirty="0"/>
              <a:t>Historical loan data from 2012-2013 was used </a:t>
            </a:r>
            <a:r>
              <a:rPr lang="en-US"/>
              <a:t>for analysis  </a:t>
            </a:r>
            <a:endParaRPr lang="en" dirty="0"/>
          </a:p>
        </p:txBody>
      </p:sp>
      <p:sp>
        <p:nvSpPr>
          <p:cNvPr id="191" name="Shape 191"/>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8</a:t>
            </a:fld>
            <a:endParaRPr lang="en"/>
          </a:p>
        </p:txBody>
      </p:sp>
      <p:sp>
        <p:nvSpPr>
          <p:cNvPr id="16" name="Rectangle 15"/>
          <p:cNvSpPr/>
          <p:nvPr/>
        </p:nvSpPr>
        <p:spPr>
          <a:xfrm>
            <a:off x="1258957" y="2108842"/>
            <a:ext cx="2040439" cy="2264375"/>
          </a:xfrm>
          <a:prstGeom prst="rect">
            <a:avLst/>
          </a:prstGeom>
          <a:solidFill>
            <a:srgbClr val="C7D3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263248"/>
                </a:solidFill>
                <a:latin typeface="Roboto Condensed Light"/>
                <a:ea typeface="Roboto Condensed Light"/>
                <a:cs typeface="Roboto Condensed Light"/>
              </a:rPr>
              <a:t>BORROWER</a:t>
            </a:r>
            <a:endParaRPr lang="en-US" sz="1800" b="1" dirty="0">
              <a:solidFill>
                <a:srgbClr val="263248"/>
              </a:solidFill>
              <a:latin typeface="Roboto Condensed Light"/>
              <a:ea typeface="Roboto Condensed Light"/>
              <a:cs typeface="Roboto Condensed Light"/>
            </a:endParaRPr>
          </a:p>
          <a:p>
            <a:pPr algn="ctr"/>
            <a:endParaRPr lang="en-US" b="1" dirty="0">
              <a:solidFill>
                <a:srgbClr val="263248"/>
              </a:solidFill>
              <a:latin typeface="Roboto Condensed Light"/>
              <a:ea typeface="Roboto Condensed Light"/>
              <a:cs typeface="Roboto Condensed Light"/>
            </a:endParaRPr>
          </a:p>
          <a:p>
            <a:pPr marL="285750" indent="-285750">
              <a:buFont typeface="Wingdings" charset="2"/>
              <a:buChar char="§"/>
            </a:pPr>
            <a:r>
              <a:rPr lang="en-US" sz="1600" dirty="0">
                <a:solidFill>
                  <a:srgbClr val="263248"/>
                </a:solidFill>
                <a:latin typeface="Roboto Condensed Light"/>
                <a:ea typeface="Roboto Condensed Light"/>
                <a:cs typeface="Roboto Condensed Light"/>
              </a:rPr>
              <a:t>Location</a:t>
            </a:r>
          </a:p>
          <a:p>
            <a:pPr marL="285750" indent="-285750">
              <a:buFont typeface="Wingdings" charset="2"/>
              <a:buChar char="§"/>
            </a:pPr>
            <a:r>
              <a:rPr lang="en-US" sz="1600" dirty="0">
                <a:solidFill>
                  <a:srgbClr val="263248"/>
                </a:solidFill>
                <a:latin typeface="Roboto Condensed Light"/>
                <a:ea typeface="Roboto Condensed Light"/>
                <a:cs typeface="Roboto Condensed Light"/>
              </a:rPr>
              <a:t>Annual income</a:t>
            </a:r>
          </a:p>
          <a:p>
            <a:pPr marL="285750" indent="-285750">
              <a:buFont typeface="Wingdings" charset="2"/>
              <a:buChar char="§"/>
            </a:pPr>
            <a:r>
              <a:rPr lang="en-US" sz="1600" dirty="0">
                <a:solidFill>
                  <a:srgbClr val="263248"/>
                </a:solidFill>
                <a:latin typeface="Roboto Condensed Light"/>
                <a:ea typeface="Roboto Condensed Light"/>
                <a:cs typeface="Roboto Condensed Light"/>
              </a:rPr>
              <a:t>Employment</a:t>
            </a:r>
          </a:p>
          <a:p>
            <a:pPr marL="285750" indent="-285750">
              <a:buFont typeface="Wingdings" charset="2"/>
              <a:buChar char="§"/>
            </a:pPr>
            <a:r>
              <a:rPr lang="en-US" sz="1600" dirty="0">
                <a:solidFill>
                  <a:srgbClr val="263248"/>
                </a:solidFill>
                <a:latin typeface="Roboto Condensed Light"/>
                <a:ea typeface="Roboto Condensed Light"/>
                <a:cs typeface="Roboto Condensed Light"/>
              </a:rPr>
              <a:t>Home type</a:t>
            </a:r>
          </a:p>
          <a:p>
            <a:pPr marL="285750" indent="-285750">
              <a:buFont typeface="Wingdings" charset="2"/>
              <a:buChar char="§"/>
            </a:pPr>
            <a:r>
              <a:rPr lang="en-US" sz="1600" dirty="0">
                <a:solidFill>
                  <a:srgbClr val="263248"/>
                </a:solidFill>
                <a:latin typeface="Roboto Condensed Light"/>
                <a:ea typeface="Roboto Condensed Light"/>
                <a:cs typeface="Roboto Condensed Light"/>
              </a:rPr>
              <a:t>Total Account #</a:t>
            </a:r>
          </a:p>
          <a:p>
            <a:pPr algn="ctr"/>
            <a:endParaRPr lang="en-US" dirty="0">
              <a:solidFill>
                <a:srgbClr val="263248"/>
              </a:solidFill>
              <a:latin typeface="Roboto Condensed Light"/>
              <a:ea typeface="Roboto Condensed Light"/>
              <a:cs typeface="Roboto Condensed Light"/>
            </a:endParaRPr>
          </a:p>
        </p:txBody>
      </p:sp>
      <p:sp>
        <p:nvSpPr>
          <p:cNvPr id="17" name="Rectangle 16"/>
          <p:cNvSpPr/>
          <p:nvPr/>
        </p:nvSpPr>
        <p:spPr>
          <a:xfrm>
            <a:off x="3552189" y="2108842"/>
            <a:ext cx="2040439" cy="2264375"/>
          </a:xfrm>
          <a:prstGeom prst="rect">
            <a:avLst/>
          </a:prstGeom>
          <a:solidFill>
            <a:srgbClr val="C7D3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263248"/>
                </a:solidFill>
                <a:latin typeface="Roboto Condensed Light"/>
                <a:ea typeface="Roboto Condensed Light"/>
                <a:cs typeface="Roboto Condensed Light"/>
              </a:rPr>
              <a:t>FINANCE</a:t>
            </a:r>
            <a:endParaRPr lang="en-US" sz="1800" b="1" dirty="0">
              <a:solidFill>
                <a:srgbClr val="263248"/>
              </a:solidFill>
              <a:latin typeface="Roboto Condensed Light"/>
              <a:ea typeface="Roboto Condensed Light"/>
              <a:cs typeface="Roboto Condensed Light"/>
            </a:endParaRPr>
          </a:p>
          <a:p>
            <a:pPr algn="ctr"/>
            <a:endParaRPr lang="en-US" b="1" dirty="0">
              <a:solidFill>
                <a:srgbClr val="263248"/>
              </a:solidFill>
              <a:latin typeface="Roboto Condensed Light"/>
              <a:ea typeface="Roboto Condensed Light"/>
              <a:cs typeface="Roboto Condensed Light"/>
            </a:endParaRPr>
          </a:p>
          <a:p>
            <a:pPr marL="285750" indent="-285750">
              <a:buFont typeface="Wingdings" charset="2"/>
              <a:buChar char="§"/>
            </a:pPr>
            <a:r>
              <a:rPr lang="en-US" sz="1600" dirty="0">
                <a:solidFill>
                  <a:srgbClr val="263248"/>
                </a:solidFill>
                <a:latin typeface="Roboto Condensed Light"/>
                <a:ea typeface="Roboto Condensed Light"/>
                <a:cs typeface="Roboto Condensed Light"/>
              </a:rPr>
              <a:t>DTI ratio</a:t>
            </a:r>
          </a:p>
          <a:p>
            <a:pPr marL="285750" indent="-285750">
              <a:buFont typeface="Wingdings" charset="2"/>
              <a:buChar char="§"/>
            </a:pPr>
            <a:r>
              <a:rPr lang="en-US" sz="1600" dirty="0">
                <a:solidFill>
                  <a:srgbClr val="263248"/>
                </a:solidFill>
                <a:latin typeface="Roboto Condensed Light"/>
                <a:ea typeface="Roboto Condensed Light"/>
                <a:cs typeface="Roboto Condensed Light"/>
              </a:rPr>
              <a:t>FICO score</a:t>
            </a:r>
          </a:p>
          <a:p>
            <a:pPr marL="285750" indent="-285750">
              <a:buFont typeface="Wingdings" charset="2"/>
              <a:buChar char="§"/>
            </a:pPr>
            <a:r>
              <a:rPr lang="en-US" sz="1600" dirty="0">
                <a:solidFill>
                  <a:srgbClr val="263248"/>
                </a:solidFill>
                <a:latin typeface="Roboto Condensed Light"/>
                <a:ea typeface="Roboto Condensed Light"/>
                <a:cs typeface="Roboto Condensed Light"/>
              </a:rPr>
              <a:t>Delinquency</a:t>
            </a:r>
          </a:p>
          <a:p>
            <a:pPr marL="285750" indent="-285750">
              <a:buFont typeface="Wingdings" charset="2"/>
              <a:buChar char="§"/>
            </a:pPr>
            <a:r>
              <a:rPr lang="en-US" sz="1600" dirty="0">
                <a:solidFill>
                  <a:srgbClr val="263248"/>
                </a:solidFill>
                <a:latin typeface="Roboto Condensed Light"/>
                <a:ea typeface="Roboto Condensed Light"/>
                <a:cs typeface="Roboto Condensed Light"/>
              </a:rPr>
              <a:t>Revolving ratio</a:t>
            </a:r>
          </a:p>
          <a:p>
            <a:pPr marL="285750" indent="-285750">
              <a:buFont typeface="Wingdings" charset="2"/>
              <a:buChar char="§"/>
            </a:pPr>
            <a:r>
              <a:rPr lang="en-US" sz="1600" dirty="0">
                <a:solidFill>
                  <a:srgbClr val="263248"/>
                </a:solidFill>
                <a:latin typeface="Roboto Condensed Light"/>
                <a:ea typeface="Roboto Condensed Light"/>
                <a:cs typeface="Roboto Condensed Light"/>
              </a:rPr>
              <a:t>Bankruptcy</a:t>
            </a:r>
          </a:p>
          <a:p>
            <a:pPr algn="ctr"/>
            <a:endParaRPr lang="en-US" dirty="0">
              <a:solidFill>
                <a:srgbClr val="263248"/>
              </a:solidFill>
              <a:latin typeface="Roboto Condensed Light"/>
              <a:ea typeface="Roboto Condensed Light"/>
              <a:cs typeface="Roboto Condensed Light"/>
            </a:endParaRPr>
          </a:p>
        </p:txBody>
      </p:sp>
      <p:sp>
        <p:nvSpPr>
          <p:cNvPr id="18" name="Rectangle 17"/>
          <p:cNvSpPr/>
          <p:nvPr/>
        </p:nvSpPr>
        <p:spPr>
          <a:xfrm>
            <a:off x="5845422" y="2108842"/>
            <a:ext cx="2040439" cy="2264375"/>
          </a:xfrm>
          <a:prstGeom prst="rect">
            <a:avLst/>
          </a:prstGeom>
          <a:solidFill>
            <a:srgbClr val="C7D3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263248"/>
                </a:solidFill>
                <a:latin typeface="Roboto Condensed Light"/>
                <a:ea typeface="Roboto Condensed Light"/>
                <a:cs typeface="Roboto Condensed Light"/>
              </a:rPr>
              <a:t>LOAN</a:t>
            </a:r>
            <a:endParaRPr lang="en-US" sz="1800" b="1" dirty="0">
              <a:solidFill>
                <a:srgbClr val="263248"/>
              </a:solidFill>
              <a:latin typeface="Roboto Condensed Light"/>
              <a:ea typeface="Roboto Condensed Light"/>
              <a:cs typeface="Roboto Condensed Light"/>
            </a:endParaRPr>
          </a:p>
          <a:p>
            <a:pPr algn="ctr"/>
            <a:endParaRPr lang="en-US" b="1" dirty="0">
              <a:solidFill>
                <a:srgbClr val="263248"/>
              </a:solidFill>
              <a:latin typeface="Roboto Condensed Light"/>
              <a:ea typeface="Roboto Condensed Light"/>
              <a:cs typeface="Roboto Condensed Light"/>
            </a:endParaRPr>
          </a:p>
          <a:p>
            <a:pPr marL="285750" indent="-285750">
              <a:buFont typeface="Wingdings" charset="2"/>
              <a:buChar char="§"/>
            </a:pPr>
            <a:r>
              <a:rPr lang="en-US" sz="1600" dirty="0">
                <a:solidFill>
                  <a:srgbClr val="263248"/>
                </a:solidFill>
                <a:latin typeface="Roboto Condensed Light"/>
                <a:ea typeface="Roboto Condensed Light"/>
                <a:cs typeface="Roboto Condensed Light"/>
              </a:rPr>
              <a:t>Loan amount</a:t>
            </a:r>
          </a:p>
          <a:p>
            <a:pPr marL="285750" indent="-285750">
              <a:buFont typeface="Wingdings" charset="2"/>
              <a:buChar char="§"/>
            </a:pPr>
            <a:r>
              <a:rPr lang="en-US" sz="1600" dirty="0">
                <a:solidFill>
                  <a:srgbClr val="263248"/>
                </a:solidFill>
                <a:latin typeface="Roboto Condensed Light"/>
                <a:ea typeface="Roboto Condensed Light"/>
                <a:cs typeface="Roboto Condensed Light"/>
              </a:rPr>
              <a:t>Term</a:t>
            </a:r>
          </a:p>
          <a:p>
            <a:pPr marL="285750" indent="-285750">
              <a:buFont typeface="Wingdings" charset="2"/>
              <a:buChar char="§"/>
            </a:pPr>
            <a:r>
              <a:rPr lang="en-US" sz="1600" dirty="0">
                <a:solidFill>
                  <a:srgbClr val="263248"/>
                </a:solidFill>
                <a:latin typeface="Roboto Condensed Light"/>
                <a:ea typeface="Roboto Condensed Light"/>
                <a:cs typeface="Roboto Condensed Light"/>
              </a:rPr>
              <a:t>Interest rate</a:t>
            </a:r>
          </a:p>
          <a:p>
            <a:pPr marL="285750" indent="-285750">
              <a:buFont typeface="Wingdings" charset="2"/>
              <a:buChar char="§"/>
            </a:pPr>
            <a:r>
              <a:rPr lang="en-US" sz="1600" dirty="0">
                <a:solidFill>
                  <a:srgbClr val="263248"/>
                </a:solidFill>
                <a:latin typeface="Roboto Condensed Light"/>
                <a:ea typeface="Roboto Condensed Light"/>
                <a:cs typeface="Roboto Condensed Light"/>
              </a:rPr>
              <a:t>Grade</a:t>
            </a:r>
          </a:p>
          <a:p>
            <a:pPr marL="285750" indent="-285750">
              <a:buFont typeface="Wingdings" charset="2"/>
              <a:buChar char="§"/>
            </a:pPr>
            <a:r>
              <a:rPr lang="en-US" sz="1600" dirty="0">
                <a:solidFill>
                  <a:srgbClr val="263248"/>
                </a:solidFill>
                <a:latin typeface="Roboto Condensed Light"/>
                <a:ea typeface="Roboto Condensed Light"/>
                <a:cs typeface="Roboto Condensed Light"/>
              </a:rPr>
              <a:t>Purpose</a:t>
            </a:r>
          </a:p>
          <a:p>
            <a:pPr algn="ctr"/>
            <a:endParaRPr lang="en-US" dirty="0">
              <a:solidFill>
                <a:srgbClr val="263248"/>
              </a:solidFill>
              <a:latin typeface="Roboto Condensed Light"/>
              <a:ea typeface="Roboto Condensed Light"/>
              <a:cs typeface="Roboto Condensed Light"/>
            </a:endParaRPr>
          </a:p>
        </p:txBody>
      </p:sp>
      <p:sp>
        <p:nvSpPr>
          <p:cNvPr id="23" name="Shape 193"/>
          <p:cNvSpPr txBox="1"/>
          <p:nvPr/>
        </p:nvSpPr>
        <p:spPr>
          <a:xfrm>
            <a:off x="185530" y="1432397"/>
            <a:ext cx="8919870" cy="446508"/>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US" sz="1600" dirty="0">
                <a:latin typeface="Roboto Condensed"/>
                <a:ea typeface="Roboto Condensed"/>
                <a:cs typeface="Roboto Condensed"/>
              </a:rPr>
              <a:t>We used a historical dataset of Lending Club from 2012-2013, with </a:t>
            </a:r>
            <a:r>
              <a:rPr lang="en-US" sz="2000" dirty="0">
                <a:latin typeface="Roboto Condensed"/>
                <a:ea typeface="Roboto Condensed"/>
                <a:cs typeface="Roboto Condensed"/>
              </a:rPr>
              <a:t>100,000+</a:t>
            </a:r>
            <a:r>
              <a:rPr lang="en-US" sz="1600" dirty="0">
                <a:latin typeface="Roboto Condensed"/>
                <a:ea typeface="Roboto Condensed"/>
                <a:cs typeface="Roboto Condensed"/>
              </a:rPr>
              <a:t> rows and</a:t>
            </a:r>
            <a:r>
              <a:rPr lang="en-US" sz="2000" dirty="0">
                <a:latin typeface="Roboto Condensed"/>
                <a:ea typeface="Roboto Condensed"/>
                <a:cs typeface="Roboto Condensed"/>
              </a:rPr>
              <a:t> 98 </a:t>
            </a:r>
            <a:r>
              <a:rPr lang="en-US" sz="1600" dirty="0">
                <a:latin typeface="Roboto Condensed"/>
                <a:ea typeface="Roboto Condensed"/>
                <a:cs typeface="Roboto Condensed"/>
              </a:rPr>
              <a:t>variables.</a:t>
            </a:r>
          </a:p>
        </p:txBody>
      </p:sp>
    </p:spTree>
    <p:extLst>
      <p:ext uri="{BB962C8B-B14F-4D97-AF65-F5344CB8AC3E}">
        <p14:creationId xmlns:p14="http://schemas.microsoft.com/office/powerpoint/2010/main" val="1069712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title"/>
          </p:nvPr>
        </p:nvSpPr>
        <p:spPr>
          <a:xfrm>
            <a:off x="212942" y="380049"/>
            <a:ext cx="6093733" cy="766200"/>
          </a:xfrm>
          <a:prstGeom prst="rect">
            <a:avLst/>
          </a:prstGeom>
        </p:spPr>
        <p:txBody>
          <a:bodyPr lIns="91425" tIns="91425" rIns="91425" bIns="91425" anchor="ctr" anchorCtr="0">
            <a:noAutofit/>
          </a:bodyPr>
          <a:lstStyle/>
          <a:p>
            <a:pPr lvl="0">
              <a:spcBef>
                <a:spcPts val="0"/>
              </a:spcBef>
              <a:buNone/>
            </a:pPr>
            <a:r>
              <a:rPr lang="en"/>
              <a:t>Most of the loan amount on Lending Club is from $5000 to $25000.</a:t>
            </a:r>
          </a:p>
        </p:txBody>
      </p:sp>
      <p:sp>
        <p:nvSpPr>
          <p:cNvPr id="313" name="Shape 313"/>
          <p:cNvSpPr txBox="1">
            <a:spLocks noGrp="1"/>
          </p:cNvSpPr>
          <p:nvPr>
            <p:ph type="body" idx="1"/>
          </p:nvPr>
        </p:nvSpPr>
        <p:spPr>
          <a:xfrm>
            <a:off x="814275" y="1327350"/>
            <a:ext cx="6132600" cy="3145500"/>
          </a:xfrm>
          <a:prstGeom prst="rect">
            <a:avLst/>
          </a:prstGeom>
        </p:spPr>
        <p:txBody>
          <a:bodyPr lIns="91425" tIns="91425" rIns="91425" bIns="91425" anchor="ctr" anchorCtr="0">
            <a:noAutofit/>
          </a:bodyPr>
          <a:lstStyle/>
          <a:p>
            <a:pPr lvl="0">
              <a:spcBef>
                <a:spcPts val="0"/>
              </a:spcBef>
              <a:spcAft>
                <a:spcPts val="1000"/>
              </a:spcAft>
              <a:buNone/>
            </a:pPr>
            <a:r>
              <a:rPr lang="en"/>
              <a:t> </a:t>
            </a:r>
          </a:p>
        </p:txBody>
      </p:sp>
      <p:sp>
        <p:nvSpPr>
          <p:cNvPr id="314" name="Shape 314"/>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9</a:t>
            </a:fld>
            <a:endParaRPr lang="en"/>
          </a:p>
        </p:txBody>
      </p:sp>
      <p:sp>
        <p:nvSpPr>
          <p:cNvPr id="320" name="Shape 320"/>
          <p:cNvSpPr txBox="1"/>
          <p:nvPr/>
        </p:nvSpPr>
        <p:spPr>
          <a:xfrm>
            <a:off x="5510150" y="2249675"/>
            <a:ext cx="3399900" cy="1896000"/>
          </a:xfrm>
          <a:prstGeom prst="rect">
            <a:avLst/>
          </a:prstGeom>
          <a:noFill/>
          <a:ln>
            <a:noFill/>
          </a:ln>
        </p:spPr>
        <p:txBody>
          <a:bodyPr lIns="91425" tIns="91425" rIns="91425" bIns="91425" anchor="t" anchorCtr="0">
            <a:noAutofit/>
          </a:bodyPr>
          <a:lstStyle/>
          <a:p>
            <a:pPr lvl="0">
              <a:spcBef>
                <a:spcPts val="0"/>
              </a:spcBef>
              <a:buNone/>
            </a:pPr>
            <a:r>
              <a:rPr lang="en" sz="1800" dirty="0">
                <a:latin typeface="Roboto Condensed"/>
                <a:ea typeface="Roboto Condensed"/>
                <a:cs typeface="Roboto Condensed"/>
                <a:sym typeface="Roboto Condensed"/>
              </a:rPr>
              <a:t>The median loan amount is $12720 and the mean loan amount is $14520.</a:t>
            </a:r>
          </a:p>
        </p:txBody>
      </p:sp>
      <p:pic>
        <p:nvPicPr>
          <p:cNvPr id="321" name="Shape 321"/>
          <p:cNvPicPr preferRelativeResize="0"/>
          <p:nvPr/>
        </p:nvPicPr>
        <p:blipFill>
          <a:blip r:embed="rId3">
            <a:alphaModFix/>
          </a:blip>
          <a:stretch>
            <a:fillRect/>
          </a:stretch>
        </p:blipFill>
        <p:spPr>
          <a:xfrm>
            <a:off x="601824" y="1655549"/>
            <a:ext cx="4609475" cy="2773375"/>
          </a:xfrm>
          <a:prstGeom prst="rect">
            <a:avLst/>
          </a:prstGeom>
          <a:noFill/>
          <a:ln>
            <a:noFill/>
          </a:ln>
        </p:spPr>
      </p:pic>
    </p:spTree>
    <p:extLst>
      <p:ext uri="{BB962C8B-B14F-4D97-AF65-F5344CB8AC3E}">
        <p14:creationId xmlns:p14="http://schemas.microsoft.com/office/powerpoint/2010/main" val="1645666056"/>
      </p:ext>
    </p:extLst>
  </p:cSld>
  <p:clrMapOvr>
    <a:masterClrMapping/>
  </p:clrMapOvr>
</p:sld>
</file>

<file path=ppt/theme/theme1.xml><?xml version="1.0" encoding="utf-8"?>
<a:theme xmlns:a="http://schemas.openxmlformats.org/drawingml/2006/main"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3116</TotalTime>
  <Words>1822</Words>
  <Application>Microsoft Macintosh PowerPoint</Application>
  <PresentationFormat>On-screen Show (16:9)</PresentationFormat>
  <Paragraphs>495</Paragraphs>
  <Slides>47</Slides>
  <Notes>41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Arvo</vt:lpstr>
      <vt:lpstr>Calibri</vt:lpstr>
      <vt:lpstr>Cambria Math</vt:lpstr>
      <vt:lpstr>Courier New</vt:lpstr>
      <vt:lpstr>Helvetica</vt:lpstr>
      <vt:lpstr>Roboto</vt:lpstr>
      <vt:lpstr>Roboto Condensed</vt:lpstr>
      <vt:lpstr>Roboto Condensed Light</vt:lpstr>
      <vt:lpstr>Wingdings</vt:lpstr>
      <vt:lpstr>Arial</vt:lpstr>
      <vt:lpstr>Salerio template</vt:lpstr>
      <vt:lpstr>Machine Learning Algorithms for  Lending Risk</vt:lpstr>
      <vt:lpstr>PowerPoint Presentation</vt:lpstr>
      <vt:lpstr>Lending Club is the largest online credit marketplace that facilitates personal and business loans</vt:lpstr>
      <vt:lpstr>Lending Club has difficulties attracting investors for several reasons</vt:lpstr>
      <vt:lpstr>Project Objective</vt:lpstr>
      <vt:lpstr>Project Overview</vt:lpstr>
      <vt:lpstr> Data Exploration</vt:lpstr>
      <vt:lpstr>Historical loan data from 2012-2013 was used for analysis  </vt:lpstr>
      <vt:lpstr>Most of the loan amount on Lending Club is from $5000 to $25000.</vt:lpstr>
      <vt:lpstr>Interest rate increases as loan grade decreases </vt:lpstr>
      <vt:lpstr>The loans on Lending Club are not evenly distributed geographically</vt:lpstr>
      <vt:lpstr>Data Pre-processing</vt:lpstr>
      <vt:lpstr>The original dataset is organized but messy </vt:lpstr>
      <vt:lpstr>We did feature transformations to serve for the models</vt:lpstr>
      <vt:lpstr>SMOTE is used to solve imbalance problem in y variable</vt:lpstr>
      <vt:lpstr>We design two metrics to evaluate the models’ performance</vt:lpstr>
      <vt:lpstr>We design two metrics to evaluate the models’ performance</vt:lpstr>
      <vt:lpstr>Model Training</vt:lpstr>
      <vt:lpstr>Logistics Regression</vt:lpstr>
      <vt:lpstr>Logistics Regression</vt:lpstr>
      <vt:lpstr>Support Vector Machine</vt:lpstr>
      <vt:lpstr>Random Forest</vt:lpstr>
      <vt:lpstr>Gradient Boosting is selected as our model </vt:lpstr>
      <vt:lpstr>Top 11 Features based on their contributions</vt:lpstr>
      <vt:lpstr>Financial Analysis</vt:lpstr>
      <vt:lpstr>Cost Benefit Analysis</vt:lpstr>
      <vt:lpstr>Cost Benefit Analysis</vt:lpstr>
      <vt:lpstr>Cost Benefit Analysis</vt:lpstr>
      <vt:lpstr>Cost Benefit Analysis was conducted to calculate the optimal cut-off value: 0.7</vt:lpstr>
      <vt:lpstr>Cost Benefit Analysis was conducted to calculate the optimal cut-off value: 0.7</vt:lpstr>
      <vt:lpstr>Financial Benefit of our prediction project</vt:lpstr>
      <vt:lpstr>Data Visualization</vt:lpstr>
      <vt:lpstr>Scenario</vt:lpstr>
      <vt:lpstr>Scenario</vt:lpstr>
      <vt:lpstr>Shiny</vt:lpstr>
      <vt:lpstr>What if we want to look at the data in a macro perspective, like…</vt:lpstr>
      <vt:lpstr>Tableau</vt:lpstr>
      <vt:lpstr>Summary &amp; Next Steps</vt:lpstr>
      <vt:lpstr>Summary of the project</vt:lpstr>
      <vt:lpstr>Next Steps</vt:lpstr>
      <vt:lpstr>THANKS!</vt:lpstr>
      <vt:lpstr>Appendix</vt:lpstr>
      <vt:lpstr>New Data was collected to calculate their probability of fully paid by running our model</vt:lpstr>
      <vt:lpstr>We could add regularization to reduce overfitting for the gradient boosting</vt:lpstr>
      <vt:lpstr>Missing values are dealt with cautiously</vt:lpstr>
      <vt:lpstr>We did feature transformations to serve for the models</vt:lpstr>
      <vt:lpstr>IN TWO OR THREE COLUMNS</vt:lpstr>
    </vt:vector>
  </TitlesOfParts>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Lending Club Project</dc:title>
  <cp:lastModifiedBy>Shiqi Li</cp:lastModifiedBy>
  <cp:revision>61</cp:revision>
  <dcterms:modified xsi:type="dcterms:W3CDTF">2017-06-03T17:40:48Z</dcterms:modified>
</cp:coreProperties>
</file>